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13">
  <p:sldMasterIdLst>
    <p:sldMasterId id="2147483648" r:id="rId1"/>
  </p:sldMasterIdLst>
  <p:notesMasterIdLst>
    <p:notesMasterId r:id="rId6"/>
  </p:notesMasterIdLst>
  <p:sldIdLst>
    <p:sldId id="310" r:id="rId3"/>
    <p:sldId id="266" r:id="rId4"/>
    <p:sldId id="463" r:id="rId5"/>
    <p:sldId id="464" r:id="rId7"/>
    <p:sldId id="465" r:id="rId8"/>
    <p:sldId id="466" r:id="rId9"/>
    <p:sldId id="468" r:id="rId10"/>
    <p:sldId id="467" r:id="rId11"/>
    <p:sldId id="470" r:id="rId12"/>
    <p:sldId id="471" r:id="rId13"/>
    <p:sldId id="304" r:id="rId14"/>
    <p:sldId id="376" r:id="rId15"/>
    <p:sldId id="469" r:id="rId16"/>
    <p:sldId id="472" r:id="rId17"/>
    <p:sldId id="473" r:id="rId18"/>
    <p:sldId id="474" r:id="rId19"/>
    <p:sldId id="475" r:id="rId20"/>
    <p:sldId id="476" r:id="rId21"/>
    <p:sldId id="385" r:id="rId22"/>
    <p:sldId id="345" r:id="rId23"/>
    <p:sldId id="477" r:id="rId24"/>
    <p:sldId id="478" r:id="rId25"/>
    <p:sldId id="433" r:id="rId26"/>
    <p:sldId id="479" r:id="rId27"/>
    <p:sldId id="386" r:id="rId28"/>
    <p:sldId id="387" r:id="rId29"/>
    <p:sldId id="513" r:id="rId30"/>
    <p:sldId id="514" r:id="rId31"/>
    <p:sldId id="515" r:id="rId32"/>
    <p:sldId id="541" r:id="rId33"/>
    <p:sldId id="516" r:id="rId34"/>
    <p:sldId id="517" r:id="rId35"/>
    <p:sldId id="518" r:id="rId36"/>
    <p:sldId id="519" r:id="rId37"/>
    <p:sldId id="520" r:id="rId38"/>
    <p:sldId id="522" r:id="rId39"/>
    <p:sldId id="521" r:id="rId40"/>
    <p:sldId id="523" r:id="rId41"/>
    <p:sldId id="524" r:id="rId42"/>
    <p:sldId id="525" r:id="rId43"/>
    <p:sldId id="526" r:id="rId44"/>
    <p:sldId id="527" r:id="rId45"/>
    <p:sldId id="528" r:id="rId46"/>
    <p:sldId id="529" r:id="rId47"/>
    <p:sldId id="530" r:id="rId48"/>
    <p:sldId id="531" r:id="rId49"/>
    <p:sldId id="532" r:id="rId50"/>
    <p:sldId id="533" r:id="rId51"/>
    <p:sldId id="534" r:id="rId52"/>
    <p:sldId id="535" r:id="rId53"/>
    <p:sldId id="536" r:id="rId54"/>
    <p:sldId id="537" r:id="rId55"/>
    <p:sldId id="538" r:id="rId56"/>
    <p:sldId id="540" r:id="rId57"/>
    <p:sldId id="390" r:id="rId58"/>
    <p:sldId id="405" r:id="rId59"/>
    <p:sldId id="397" r:id="rId60"/>
    <p:sldId id="395" r:id="rId61"/>
    <p:sldId id="480" r:id="rId62"/>
    <p:sldId id="481" r:id="rId63"/>
    <p:sldId id="482" r:id="rId64"/>
    <p:sldId id="483" r:id="rId65"/>
    <p:sldId id="391" r:id="rId66"/>
    <p:sldId id="484" r:id="rId67"/>
    <p:sldId id="398" r:id="rId68"/>
    <p:sldId id="399" r:id="rId69"/>
    <p:sldId id="485" r:id="rId70"/>
    <p:sldId id="486" r:id="rId71"/>
    <p:sldId id="487" r:id="rId72"/>
    <p:sldId id="488" r:id="rId73"/>
    <p:sldId id="401" r:id="rId74"/>
    <p:sldId id="403" r:id="rId75"/>
    <p:sldId id="404" r:id="rId76"/>
    <p:sldId id="489" r:id="rId77"/>
    <p:sldId id="490" r:id="rId78"/>
    <p:sldId id="413" r:id="rId79"/>
    <p:sldId id="374" r:id="rId80"/>
    <p:sldId id="309" r:id="rId8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zdg" initials="z" lastIdx="1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4D93"/>
    <a:srgbClr val="00726E"/>
    <a:srgbClr val="005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656" y="-6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5" Type="http://schemas.openxmlformats.org/officeDocument/2006/relationships/commentAuthors" Target="commentAuthors.xml"/><Relationship Id="rId84" Type="http://schemas.openxmlformats.org/officeDocument/2006/relationships/tableStyles" Target="tableStyles.xml"/><Relationship Id="rId83" Type="http://schemas.openxmlformats.org/officeDocument/2006/relationships/viewProps" Target="viewProps.xml"/><Relationship Id="rId82" Type="http://schemas.openxmlformats.org/officeDocument/2006/relationships/presProps" Target="presProps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17T19:05:52.339" idx="6">
    <p:pos x="10" y="10"/>
    <p:text>需要更改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17T20:08:01.604" idx="11">
    <p:pos x="10" y="10"/>
    <p:text>大改！</p:tex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17T20:08:52.558" idx="12">
    <p:pos x="166" y="166"/>
    <p:text>还是要改！</p:tex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17T20:08:52.558" idx="12">
    <p:pos x="166" y="166"/>
    <p:text>还是要改！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12-26T23:24:23.677" idx="4">
    <p:pos x="3117" y="1152"/>
    <p:text>1995年，Philippe Kruchten在《IEEE Software》上发表了题为《The 4+1 View Model of Architecture》的论文，引起了业界的极大关注，并最终被RUP采纳。如图1所示。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17T19:07:59.390" idx="7">
    <p:pos x="6346" y="1906"/>
    <p:text>多余计划删除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17T19:39:31.746" idx="8">
    <p:pos x="5956" y="563"/>
    <p:text>中间一张图需要改游客名字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17T19:39:31.746" idx="8">
    <p:pos x="5956" y="563"/>
    <p:text>中间一张图需要改游客名字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17T19:50:33.669" idx="9">
    <p:pos x="10" y="10"/>
    <p:text>需要打开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17T20:45:10.522" idx="13">
    <p:pos x="10" y="10"/>
    <p:text>用例文档需要格式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17T20:03:24.003" idx="10">
    <p:pos x="4931" y="894"/>
    <p:text>必须修改！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17T20:03:24.003" idx="10">
    <p:pos x="4931" y="894"/>
    <p:text>必须修改！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CB3977-0008-496B-AB23-34BD5C4D70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DF378-11E0-436F-858E-82572CEFCE9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cover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cover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791652" y="746752"/>
            <a:ext cx="756069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 userDrawn="1"/>
        </p:nvGrpSpPr>
        <p:grpSpPr>
          <a:xfrm>
            <a:off x="450147" y="157513"/>
            <a:ext cx="649221" cy="589239"/>
            <a:chOff x="2139977" y="355789"/>
            <a:chExt cx="649221" cy="589239"/>
          </a:xfrm>
        </p:grpSpPr>
        <p:sp>
          <p:nvSpPr>
            <p:cNvPr id="6" name="六边形 5"/>
            <p:cNvSpPr>
              <a:spLocks noChangeAspect="1"/>
            </p:cNvSpPr>
            <p:nvPr/>
          </p:nvSpPr>
          <p:spPr>
            <a:xfrm rot="5400000">
              <a:off x="2169969" y="380409"/>
              <a:ext cx="589239" cy="540000"/>
            </a:xfrm>
            <a:prstGeom prst="hexagon">
              <a:avLst/>
            </a:prstGeom>
            <a:solidFill>
              <a:schemeClr val="accent2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39977" y="496520"/>
              <a:ext cx="649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 smtClean="0">
                  <a:solidFill>
                    <a:schemeClr val="bg1"/>
                  </a:solidFill>
                  <a:effectLst/>
                </a:rPr>
                <a:t>LOGO</a:t>
              </a:r>
              <a:endParaRPr lang="zh-CN" altLang="en-US" sz="1400" b="1" dirty="0">
                <a:solidFill>
                  <a:schemeClr val="bg1"/>
                </a:solidFill>
                <a:effectLst/>
              </a:endParaRPr>
            </a:p>
          </p:txBody>
        </p:sp>
      </p:grpSp>
    </p:spTree>
  </p:cSld>
  <p:clrMapOvr>
    <a:masterClrMapping/>
  </p:clrMapOvr>
  <p:transition spd="slow" advTm="0">
    <p:cover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4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6" y="2914650"/>
            <a:ext cx="6400800" cy="13144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66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4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00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8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4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02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8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6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1" y="4767268"/>
            <a:ext cx="2133600" cy="273843"/>
          </a:xfrm>
          <a:prstGeom prst="rect">
            <a:avLst/>
          </a:prstGeom>
        </p:spPr>
        <p:txBody>
          <a:bodyPr/>
          <a:lstStyle/>
          <a:p>
            <a:pPr defTabSz="933450"/>
            <a:fld id="{FD725410-BEFA-4075-99F8-9B76E6135EB8}" type="datetimeFigureOut">
              <a:rPr lang="zh-CN" altLang="en-US" sz="1825" smtClean="0">
                <a:solidFill>
                  <a:srgbClr val="FFFFFF"/>
                </a:solidFill>
              </a:rPr>
            </a:fld>
            <a:endParaRPr lang="zh-CN" altLang="en-US" sz="1825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6" y="4767268"/>
            <a:ext cx="2895600" cy="273843"/>
          </a:xfrm>
          <a:prstGeom prst="rect">
            <a:avLst/>
          </a:prstGeom>
        </p:spPr>
        <p:txBody>
          <a:bodyPr/>
          <a:lstStyle/>
          <a:p>
            <a:pPr defTabSz="933450"/>
            <a:endParaRPr lang="zh-CN" altLang="en-US" sz="1825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8"/>
            <a:ext cx="2133600" cy="273843"/>
          </a:xfrm>
          <a:prstGeom prst="rect">
            <a:avLst/>
          </a:prstGeom>
        </p:spPr>
        <p:txBody>
          <a:bodyPr/>
          <a:lstStyle/>
          <a:p>
            <a:pPr defTabSz="933450"/>
            <a:fld id="{ABCBC4E8-88EF-4446-9533-1BB591964EAE}" type="slidenum">
              <a:rPr lang="zh-CN" altLang="en-US" sz="1825" smtClean="0">
                <a:solidFill>
                  <a:srgbClr val="FFFFFF"/>
                </a:solidFill>
              </a:rPr>
            </a:fld>
            <a:endParaRPr lang="zh-CN" altLang="en-US" sz="1825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0">
    <p:cover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slow" advTm="0">
    <p:cover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comments" Target="../comments/comment1.xml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comments" Target="../comments/comment2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3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5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2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2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梯形 6"/>
          <p:cNvSpPr/>
          <p:nvPr/>
        </p:nvSpPr>
        <p:spPr>
          <a:xfrm>
            <a:off x="3250407" y="2893219"/>
            <a:ext cx="2643188" cy="528638"/>
          </a:xfrm>
          <a:prstGeom prst="trapezoid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0" y="3178969"/>
            <a:ext cx="9144000" cy="1964531"/>
          </a:xfrm>
          <a:prstGeom prst="rect">
            <a:avLst/>
          </a:pr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梯形 4"/>
          <p:cNvSpPr/>
          <p:nvPr/>
        </p:nvSpPr>
        <p:spPr>
          <a:xfrm flipV="1">
            <a:off x="3377313" y="2893219"/>
            <a:ext cx="2389374" cy="614363"/>
          </a:xfrm>
          <a:prstGeom prst="trapezoid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3811838" y="927497"/>
            <a:ext cx="1520326" cy="1053000"/>
            <a:chOff x="10507663" y="6684963"/>
            <a:chExt cx="795338" cy="550863"/>
          </a:xfrm>
          <a:solidFill>
            <a:srgbClr val="1F487C"/>
          </a:solidFill>
        </p:grpSpPr>
        <p:sp>
          <p:nvSpPr>
            <p:cNvPr id="8" name="Freeform 899"/>
            <p:cNvSpPr>
              <a:spLocks noEditPoints="1"/>
            </p:cNvSpPr>
            <p:nvPr/>
          </p:nvSpPr>
          <p:spPr bwMode="auto">
            <a:xfrm>
              <a:off x="10507663" y="6800851"/>
              <a:ext cx="795338" cy="398463"/>
            </a:xfrm>
            <a:custGeom>
              <a:avLst/>
              <a:gdLst>
                <a:gd name="T0" fmla="*/ 71 w 212"/>
                <a:gd name="T1" fmla="*/ 17 h 106"/>
                <a:gd name="T2" fmla="*/ 70 w 212"/>
                <a:gd name="T3" fmla="*/ 8 h 106"/>
                <a:gd name="T4" fmla="*/ 65 w 212"/>
                <a:gd name="T5" fmla="*/ 6 h 106"/>
                <a:gd name="T6" fmla="*/ 34 w 212"/>
                <a:gd name="T7" fmla="*/ 33 h 106"/>
                <a:gd name="T8" fmla="*/ 36 w 212"/>
                <a:gd name="T9" fmla="*/ 50 h 106"/>
                <a:gd name="T10" fmla="*/ 39 w 212"/>
                <a:gd name="T11" fmla="*/ 60 h 106"/>
                <a:gd name="T12" fmla="*/ 39 w 212"/>
                <a:gd name="T13" fmla="*/ 65 h 106"/>
                <a:gd name="T14" fmla="*/ 30 w 212"/>
                <a:gd name="T15" fmla="*/ 74 h 106"/>
                <a:gd name="T16" fmla="*/ 1 w 212"/>
                <a:gd name="T17" fmla="*/ 89 h 106"/>
                <a:gd name="T18" fmla="*/ 25 w 212"/>
                <a:gd name="T19" fmla="*/ 106 h 106"/>
                <a:gd name="T20" fmla="*/ 25 w 212"/>
                <a:gd name="T21" fmla="*/ 93 h 106"/>
                <a:gd name="T22" fmla="*/ 25 w 212"/>
                <a:gd name="T23" fmla="*/ 91 h 106"/>
                <a:gd name="T24" fmla="*/ 46 w 212"/>
                <a:gd name="T25" fmla="*/ 76 h 106"/>
                <a:gd name="T26" fmla="*/ 69 w 212"/>
                <a:gd name="T27" fmla="*/ 67 h 106"/>
                <a:gd name="T28" fmla="*/ 66 w 212"/>
                <a:gd name="T29" fmla="*/ 65 h 106"/>
                <a:gd name="T30" fmla="*/ 70 w 212"/>
                <a:gd name="T31" fmla="*/ 52 h 106"/>
                <a:gd name="T32" fmla="*/ 75 w 212"/>
                <a:gd name="T33" fmla="*/ 45 h 106"/>
                <a:gd name="T34" fmla="*/ 70 w 212"/>
                <a:gd name="T35" fmla="*/ 24 h 106"/>
                <a:gd name="T36" fmla="*/ 211 w 212"/>
                <a:gd name="T37" fmla="*/ 89 h 106"/>
                <a:gd name="T38" fmla="*/ 182 w 212"/>
                <a:gd name="T39" fmla="*/ 74 h 106"/>
                <a:gd name="T40" fmla="*/ 173 w 212"/>
                <a:gd name="T41" fmla="*/ 65 h 106"/>
                <a:gd name="T42" fmla="*/ 173 w 212"/>
                <a:gd name="T43" fmla="*/ 59 h 106"/>
                <a:gd name="T44" fmla="*/ 177 w 212"/>
                <a:gd name="T45" fmla="*/ 49 h 106"/>
                <a:gd name="T46" fmla="*/ 178 w 212"/>
                <a:gd name="T47" fmla="*/ 37 h 106"/>
                <a:gd name="T48" fmla="*/ 178 w 212"/>
                <a:gd name="T49" fmla="*/ 23 h 106"/>
                <a:gd name="T50" fmla="*/ 174 w 212"/>
                <a:gd name="T51" fmla="*/ 8 h 106"/>
                <a:gd name="T52" fmla="*/ 168 w 212"/>
                <a:gd name="T53" fmla="*/ 6 h 106"/>
                <a:gd name="T54" fmla="*/ 139 w 212"/>
                <a:gd name="T55" fmla="*/ 12 h 106"/>
                <a:gd name="T56" fmla="*/ 139 w 212"/>
                <a:gd name="T57" fmla="*/ 15 h 106"/>
                <a:gd name="T58" fmla="*/ 140 w 212"/>
                <a:gd name="T59" fmla="*/ 17 h 106"/>
                <a:gd name="T60" fmla="*/ 138 w 212"/>
                <a:gd name="T61" fmla="*/ 41 h 106"/>
                <a:gd name="T62" fmla="*/ 139 w 212"/>
                <a:gd name="T63" fmla="*/ 50 h 106"/>
                <a:gd name="T64" fmla="*/ 142 w 212"/>
                <a:gd name="T65" fmla="*/ 60 h 106"/>
                <a:gd name="T66" fmla="*/ 143 w 212"/>
                <a:gd name="T67" fmla="*/ 65 h 106"/>
                <a:gd name="T68" fmla="*/ 156 w 212"/>
                <a:gd name="T69" fmla="*/ 72 h 106"/>
                <a:gd name="T70" fmla="*/ 170 w 212"/>
                <a:gd name="T71" fmla="*/ 78 h 106"/>
                <a:gd name="T72" fmla="*/ 187 w 212"/>
                <a:gd name="T73" fmla="*/ 92 h 106"/>
                <a:gd name="T74" fmla="*/ 187 w 212"/>
                <a:gd name="T75" fmla="*/ 101 h 106"/>
                <a:gd name="T76" fmla="*/ 212 w 212"/>
                <a:gd name="T7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2" h="106">
                  <a:moveTo>
                    <a:pt x="69" y="22"/>
                  </a:moveTo>
                  <a:cubicBezTo>
                    <a:pt x="69" y="20"/>
                    <a:pt x="70" y="18"/>
                    <a:pt x="71" y="17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3"/>
                    <a:pt x="70" y="11"/>
                    <a:pt x="70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56" y="0"/>
                    <a:pt x="47" y="4"/>
                    <a:pt x="42" y="6"/>
                  </a:cubicBezTo>
                  <a:cubicBezTo>
                    <a:pt x="35" y="8"/>
                    <a:pt x="30" y="18"/>
                    <a:pt x="34" y="33"/>
                  </a:cubicBezTo>
                  <a:cubicBezTo>
                    <a:pt x="34" y="36"/>
                    <a:pt x="32" y="37"/>
                    <a:pt x="32" y="38"/>
                  </a:cubicBezTo>
                  <a:cubicBezTo>
                    <a:pt x="33" y="41"/>
                    <a:pt x="33" y="49"/>
                    <a:pt x="36" y="50"/>
                  </a:cubicBezTo>
                  <a:cubicBezTo>
                    <a:pt x="36" y="51"/>
                    <a:pt x="38" y="51"/>
                    <a:pt x="38" y="51"/>
                  </a:cubicBezTo>
                  <a:cubicBezTo>
                    <a:pt x="38" y="54"/>
                    <a:pt x="38" y="57"/>
                    <a:pt x="39" y="60"/>
                  </a:cubicBezTo>
                  <a:cubicBezTo>
                    <a:pt x="39" y="62"/>
                    <a:pt x="41" y="62"/>
                    <a:pt x="42" y="65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38" y="67"/>
                    <a:pt x="37" y="72"/>
                    <a:pt x="35" y="73"/>
                  </a:cubicBezTo>
                  <a:cubicBezTo>
                    <a:pt x="33" y="73"/>
                    <a:pt x="32" y="74"/>
                    <a:pt x="30" y="74"/>
                  </a:cubicBezTo>
                  <a:cubicBezTo>
                    <a:pt x="25" y="76"/>
                    <a:pt x="19" y="79"/>
                    <a:pt x="13" y="81"/>
                  </a:cubicBezTo>
                  <a:cubicBezTo>
                    <a:pt x="8" y="83"/>
                    <a:pt x="2" y="84"/>
                    <a:pt x="1" y="89"/>
                  </a:cubicBezTo>
                  <a:cubicBezTo>
                    <a:pt x="1" y="93"/>
                    <a:pt x="0" y="101"/>
                    <a:pt x="0" y="106"/>
                  </a:cubicBezTo>
                  <a:cubicBezTo>
                    <a:pt x="25" y="106"/>
                    <a:pt x="25" y="106"/>
                    <a:pt x="25" y="106"/>
                  </a:cubicBezTo>
                  <a:cubicBezTo>
                    <a:pt x="25" y="104"/>
                    <a:pt x="25" y="103"/>
                    <a:pt x="25" y="101"/>
                  </a:cubicBezTo>
                  <a:cubicBezTo>
                    <a:pt x="25" y="98"/>
                    <a:pt x="25" y="95"/>
                    <a:pt x="25" y="93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28" y="83"/>
                    <a:pt x="36" y="80"/>
                    <a:pt x="42" y="78"/>
                  </a:cubicBezTo>
                  <a:cubicBezTo>
                    <a:pt x="44" y="77"/>
                    <a:pt x="45" y="77"/>
                    <a:pt x="46" y="76"/>
                  </a:cubicBezTo>
                  <a:cubicBezTo>
                    <a:pt x="49" y="75"/>
                    <a:pt x="53" y="74"/>
                    <a:pt x="56" y="72"/>
                  </a:cubicBezTo>
                  <a:cubicBezTo>
                    <a:pt x="60" y="70"/>
                    <a:pt x="65" y="68"/>
                    <a:pt x="69" y="67"/>
                  </a:cubicBezTo>
                  <a:cubicBezTo>
                    <a:pt x="69" y="66"/>
                    <a:pt x="69" y="66"/>
                    <a:pt x="69" y="65"/>
                  </a:cubicBezTo>
                  <a:cubicBezTo>
                    <a:pt x="68" y="65"/>
                    <a:pt x="67" y="65"/>
                    <a:pt x="66" y="65"/>
                  </a:cubicBezTo>
                  <a:cubicBezTo>
                    <a:pt x="66" y="62"/>
                    <a:pt x="68" y="61"/>
                    <a:pt x="69" y="59"/>
                  </a:cubicBezTo>
                  <a:cubicBezTo>
                    <a:pt x="70" y="57"/>
                    <a:pt x="69" y="54"/>
                    <a:pt x="70" y="52"/>
                  </a:cubicBezTo>
                  <a:cubicBezTo>
                    <a:pt x="71" y="51"/>
                    <a:pt x="73" y="50"/>
                    <a:pt x="73" y="49"/>
                  </a:cubicBezTo>
                  <a:cubicBezTo>
                    <a:pt x="74" y="48"/>
                    <a:pt x="75" y="46"/>
                    <a:pt x="75" y="45"/>
                  </a:cubicBezTo>
                  <a:cubicBezTo>
                    <a:pt x="75" y="44"/>
                    <a:pt x="75" y="43"/>
                    <a:pt x="75" y="43"/>
                  </a:cubicBezTo>
                  <a:cubicBezTo>
                    <a:pt x="71" y="38"/>
                    <a:pt x="70" y="30"/>
                    <a:pt x="70" y="24"/>
                  </a:cubicBezTo>
                  <a:cubicBezTo>
                    <a:pt x="70" y="23"/>
                    <a:pt x="70" y="23"/>
                    <a:pt x="69" y="22"/>
                  </a:cubicBezTo>
                  <a:close/>
                  <a:moveTo>
                    <a:pt x="211" y="89"/>
                  </a:moveTo>
                  <a:cubicBezTo>
                    <a:pt x="210" y="84"/>
                    <a:pt x="204" y="83"/>
                    <a:pt x="199" y="81"/>
                  </a:cubicBezTo>
                  <a:cubicBezTo>
                    <a:pt x="193" y="79"/>
                    <a:pt x="187" y="76"/>
                    <a:pt x="182" y="74"/>
                  </a:cubicBezTo>
                  <a:cubicBezTo>
                    <a:pt x="180" y="74"/>
                    <a:pt x="179" y="73"/>
                    <a:pt x="177" y="73"/>
                  </a:cubicBezTo>
                  <a:cubicBezTo>
                    <a:pt x="175" y="72"/>
                    <a:pt x="174" y="67"/>
                    <a:pt x="173" y="65"/>
                  </a:cubicBezTo>
                  <a:cubicBezTo>
                    <a:pt x="172" y="65"/>
                    <a:pt x="171" y="65"/>
                    <a:pt x="170" y="65"/>
                  </a:cubicBezTo>
                  <a:cubicBezTo>
                    <a:pt x="170" y="62"/>
                    <a:pt x="172" y="61"/>
                    <a:pt x="173" y="59"/>
                  </a:cubicBezTo>
                  <a:cubicBezTo>
                    <a:pt x="173" y="57"/>
                    <a:pt x="173" y="54"/>
                    <a:pt x="174" y="52"/>
                  </a:cubicBezTo>
                  <a:cubicBezTo>
                    <a:pt x="175" y="51"/>
                    <a:pt x="176" y="50"/>
                    <a:pt x="177" y="49"/>
                  </a:cubicBezTo>
                  <a:cubicBezTo>
                    <a:pt x="178" y="48"/>
                    <a:pt x="178" y="46"/>
                    <a:pt x="179" y="45"/>
                  </a:cubicBezTo>
                  <a:cubicBezTo>
                    <a:pt x="179" y="43"/>
                    <a:pt x="180" y="39"/>
                    <a:pt x="178" y="37"/>
                  </a:cubicBezTo>
                  <a:cubicBezTo>
                    <a:pt x="178" y="35"/>
                    <a:pt x="177" y="35"/>
                    <a:pt x="177" y="34"/>
                  </a:cubicBezTo>
                  <a:cubicBezTo>
                    <a:pt x="177" y="31"/>
                    <a:pt x="178" y="25"/>
                    <a:pt x="178" y="23"/>
                  </a:cubicBezTo>
                  <a:cubicBezTo>
                    <a:pt x="178" y="20"/>
                    <a:pt x="178" y="16"/>
                    <a:pt x="177" y="13"/>
                  </a:cubicBezTo>
                  <a:cubicBezTo>
                    <a:pt x="177" y="13"/>
                    <a:pt x="176" y="9"/>
                    <a:pt x="174" y="8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68" y="6"/>
                    <a:pt x="168" y="6"/>
                    <a:pt x="168" y="6"/>
                  </a:cubicBezTo>
                  <a:cubicBezTo>
                    <a:pt x="160" y="0"/>
                    <a:pt x="151" y="4"/>
                    <a:pt x="146" y="6"/>
                  </a:cubicBezTo>
                  <a:cubicBezTo>
                    <a:pt x="143" y="7"/>
                    <a:pt x="141" y="9"/>
                    <a:pt x="139" y="12"/>
                  </a:cubicBezTo>
                  <a:cubicBezTo>
                    <a:pt x="139" y="13"/>
                    <a:pt x="139" y="14"/>
                    <a:pt x="139" y="14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40" y="16"/>
                    <a:pt x="140" y="16"/>
                    <a:pt x="140" y="17"/>
                  </a:cubicBezTo>
                  <a:cubicBezTo>
                    <a:pt x="143" y="22"/>
                    <a:pt x="142" y="28"/>
                    <a:pt x="141" y="32"/>
                  </a:cubicBezTo>
                  <a:cubicBezTo>
                    <a:pt x="141" y="34"/>
                    <a:pt x="140" y="38"/>
                    <a:pt x="138" y="41"/>
                  </a:cubicBezTo>
                  <a:cubicBezTo>
                    <a:pt x="137" y="41"/>
                    <a:pt x="137" y="42"/>
                    <a:pt x="136" y="42"/>
                  </a:cubicBezTo>
                  <a:cubicBezTo>
                    <a:pt x="137" y="46"/>
                    <a:pt x="137" y="49"/>
                    <a:pt x="139" y="50"/>
                  </a:cubicBezTo>
                  <a:cubicBezTo>
                    <a:pt x="140" y="51"/>
                    <a:pt x="142" y="51"/>
                    <a:pt x="142" y="51"/>
                  </a:cubicBezTo>
                  <a:cubicBezTo>
                    <a:pt x="142" y="54"/>
                    <a:pt x="142" y="57"/>
                    <a:pt x="142" y="60"/>
                  </a:cubicBezTo>
                  <a:cubicBezTo>
                    <a:pt x="143" y="62"/>
                    <a:pt x="145" y="62"/>
                    <a:pt x="145" y="65"/>
                  </a:cubicBezTo>
                  <a:cubicBezTo>
                    <a:pt x="143" y="65"/>
                    <a:pt x="143" y="65"/>
                    <a:pt x="143" y="65"/>
                  </a:cubicBezTo>
                  <a:cubicBezTo>
                    <a:pt x="143" y="66"/>
                    <a:pt x="143" y="66"/>
                    <a:pt x="143" y="67"/>
                  </a:cubicBezTo>
                  <a:cubicBezTo>
                    <a:pt x="147" y="68"/>
                    <a:pt x="152" y="70"/>
                    <a:pt x="156" y="72"/>
                  </a:cubicBezTo>
                  <a:cubicBezTo>
                    <a:pt x="160" y="74"/>
                    <a:pt x="163" y="75"/>
                    <a:pt x="166" y="76"/>
                  </a:cubicBezTo>
                  <a:cubicBezTo>
                    <a:pt x="167" y="77"/>
                    <a:pt x="168" y="77"/>
                    <a:pt x="170" y="78"/>
                  </a:cubicBezTo>
                  <a:cubicBezTo>
                    <a:pt x="176" y="80"/>
                    <a:pt x="184" y="83"/>
                    <a:pt x="187" y="91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7" y="93"/>
                    <a:pt x="187" y="93"/>
                    <a:pt x="187" y="93"/>
                  </a:cubicBezTo>
                  <a:cubicBezTo>
                    <a:pt x="187" y="95"/>
                    <a:pt x="187" y="98"/>
                    <a:pt x="187" y="101"/>
                  </a:cubicBezTo>
                  <a:cubicBezTo>
                    <a:pt x="187" y="103"/>
                    <a:pt x="187" y="104"/>
                    <a:pt x="187" y="106"/>
                  </a:cubicBezTo>
                  <a:cubicBezTo>
                    <a:pt x="212" y="106"/>
                    <a:pt x="212" y="106"/>
                    <a:pt x="212" y="106"/>
                  </a:cubicBezTo>
                  <a:cubicBezTo>
                    <a:pt x="212" y="101"/>
                    <a:pt x="211" y="93"/>
                    <a:pt x="21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/>
            </a:p>
          </p:txBody>
        </p:sp>
        <p:sp>
          <p:nvSpPr>
            <p:cNvPr id="9" name="Freeform 900"/>
            <p:cNvSpPr/>
            <p:nvPr/>
          </p:nvSpPr>
          <p:spPr bwMode="auto">
            <a:xfrm>
              <a:off x="10623550" y="6684963"/>
              <a:ext cx="563563" cy="550863"/>
            </a:xfrm>
            <a:custGeom>
              <a:avLst/>
              <a:gdLst>
                <a:gd name="T0" fmla="*/ 102 w 150"/>
                <a:gd name="T1" fmla="*/ 17 h 147"/>
                <a:gd name="T2" fmla="*/ 103 w 150"/>
                <a:gd name="T3" fmla="*/ 32 h 147"/>
                <a:gd name="T4" fmla="*/ 102 w 150"/>
                <a:gd name="T5" fmla="*/ 46 h 147"/>
                <a:gd name="T6" fmla="*/ 104 w 150"/>
                <a:gd name="T7" fmla="*/ 50 h 147"/>
                <a:gd name="T8" fmla="*/ 104 w 150"/>
                <a:gd name="T9" fmla="*/ 62 h 147"/>
                <a:gd name="T10" fmla="*/ 102 w 150"/>
                <a:gd name="T11" fmla="*/ 68 h 147"/>
                <a:gd name="T12" fmla="*/ 97 w 150"/>
                <a:gd name="T13" fmla="*/ 72 h 147"/>
                <a:gd name="T14" fmla="*/ 96 w 150"/>
                <a:gd name="T15" fmla="*/ 82 h 147"/>
                <a:gd name="T16" fmla="*/ 92 w 150"/>
                <a:gd name="T17" fmla="*/ 90 h 147"/>
                <a:gd name="T18" fmla="*/ 96 w 150"/>
                <a:gd name="T19" fmla="*/ 90 h 147"/>
                <a:gd name="T20" fmla="*/ 102 w 150"/>
                <a:gd name="T21" fmla="*/ 101 h 147"/>
                <a:gd name="T22" fmla="*/ 109 w 150"/>
                <a:gd name="T23" fmla="*/ 103 h 147"/>
                <a:gd name="T24" fmla="*/ 132 w 150"/>
                <a:gd name="T25" fmla="*/ 113 h 147"/>
                <a:gd name="T26" fmla="*/ 150 w 150"/>
                <a:gd name="T27" fmla="*/ 124 h 147"/>
                <a:gd name="T28" fmla="*/ 150 w 150"/>
                <a:gd name="T29" fmla="*/ 147 h 147"/>
                <a:gd name="T30" fmla="*/ 0 w 150"/>
                <a:gd name="T31" fmla="*/ 147 h 147"/>
                <a:gd name="T32" fmla="*/ 0 w 150"/>
                <a:gd name="T33" fmla="*/ 124 h 147"/>
                <a:gd name="T34" fmla="*/ 18 w 150"/>
                <a:gd name="T35" fmla="*/ 113 h 147"/>
                <a:gd name="T36" fmla="*/ 41 w 150"/>
                <a:gd name="T37" fmla="*/ 103 h 147"/>
                <a:gd name="T38" fmla="*/ 48 w 150"/>
                <a:gd name="T39" fmla="*/ 101 h 147"/>
                <a:gd name="T40" fmla="*/ 54 w 150"/>
                <a:gd name="T41" fmla="*/ 90 h 147"/>
                <a:gd name="T42" fmla="*/ 57 w 150"/>
                <a:gd name="T43" fmla="*/ 90 h 147"/>
                <a:gd name="T44" fmla="*/ 53 w 150"/>
                <a:gd name="T45" fmla="*/ 83 h 147"/>
                <a:gd name="T46" fmla="*/ 52 w 150"/>
                <a:gd name="T47" fmla="*/ 70 h 147"/>
                <a:gd name="T48" fmla="*/ 49 w 150"/>
                <a:gd name="T49" fmla="*/ 70 h 147"/>
                <a:gd name="T50" fmla="*/ 44 w 150"/>
                <a:gd name="T51" fmla="*/ 53 h 147"/>
                <a:gd name="T52" fmla="*/ 46 w 150"/>
                <a:gd name="T53" fmla="*/ 46 h 147"/>
                <a:gd name="T54" fmla="*/ 58 w 150"/>
                <a:gd name="T55" fmla="*/ 7 h 147"/>
                <a:gd name="T56" fmla="*/ 90 w 150"/>
                <a:gd name="T57" fmla="*/ 7 h 147"/>
                <a:gd name="T58" fmla="*/ 93 w 150"/>
                <a:gd name="T59" fmla="*/ 10 h 147"/>
                <a:gd name="T60" fmla="*/ 98 w 150"/>
                <a:gd name="T61" fmla="*/ 10 h 147"/>
                <a:gd name="T62" fmla="*/ 102 w 150"/>
                <a:gd name="T63" fmla="*/ 1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47">
                  <a:moveTo>
                    <a:pt x="102" y="17"/>
                  </a:moveTo>
                  <a:cubicBezTo>
                    <a:pt x="103" y="22"/>
                    <a:pt x="103" y="26"/>
                    <a:pt x="103" y="32"/>
                  </a:cubicBezTo>
                  <a:cubicBezTo>
                    <a:pt x="103" y="34"/>
                    <a:pt x="102" y="43"/>
                    <a:pt x="102" y="46"/>
                  </a:cubicBezTo>
                  <a:cubicBezTo>
                    <a:pt x="102" y="48"/>
                    <a:pt x="103" y="48"/>
                    <a:pt x="104" y="50"/>
                  </a:cubicBezTo>
                  <a:cubicBezTo>
                    <a:pt x="105" y="54"/>
                    <a:pt x="105" y="59"/>
                    <a:pt x="104" y="62"/>
                  </a:cubicBezTo>
                  <a:cubicBezTo>
                    <a:pt x="104" y="64"/>
                    <a:pt x="103" y="66"/>
                    <a:pt x="102" y="68"/>
                  </a:cubicBezTo>
                  <a:cubicBezTo>
                    <a:pt x="101" y="70"/>
                    <a:pt x="98" y="70"/>
                    <a:pt x="97" y="72"/>
                  </a:cubicBezTo>
                  <a:cubicBezTo>
                    <a:pt x="96" y="75"/>
                    <a:pt x="97" y="78"/>
                    <a:pt x="96" y="82"/>
                  </a:cubicBezTo>
                  <a:cubicBezTo>
                    <a:pt x="95" y="85"/>
                    <a:pt x="92" y="85"/>
                    <a:pt x="92" y="90"/>
                  </a:cubicBezTo>
                  <a:cubicBezTo>
                    <a:pt x="93" y="90"/>
                    <a:pt x="94" y="90"/>
                    <a:pt x="96" y="90"/>
                  </a:cubicBezTo>
                  <a:cubicBezTo>
                    <a:pt x="97" y="93"/>
                    <a:pt x="100" y="99"/>
                    <a:pt x="102" y="101"/>
                  </a:cubicBezTo>
                  <a:cubicBezTo>
                    <a:pt x="104" y="102"/>
                    <a:pt x="107" y="102"/>
                    <a:pt x="109" y="103"/>
                  </a:cubicBezTo>
                  <a:cubicBezTo>
                    <a:pt x="116" y="106"/>
                    <a:pt x="125" y="110"/>
                    <a:pt x="132" y="113"/>
                  </a:cubicBezTo>
                  <a:cubicBezTo>
                    <a:pt x="139" y="116"/>
                    <a:pt x="148" y="117"/>
                    <a:pt x="150" y="124"/>
                  </a:cubicBezTo>
                  <a:cubicBezTo>
                    <a:pt x="150" y="129"/>
                    <a:pt x="150" y="141"/>
                    <a:pt x="15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1"/>
                    <a:pt x="0" y="129"/>
                    <a:pt x="0" y="124"/>
                  </a:cubicBezTo>
                  <a:cubicBezTo>
                    <a:pt x="3" y="117"/>
                    <a:pt x="11" y="116"/>
                    <a:pt x="18" y="113"/>
                  </a:cubicBezTo>
                  <a:cubicBezTo>
                    <a:pt x="25" y="110"/>
                    <a:pt x="34" y="106"/>
                    <a:pt x="41" y="103"/>
                  </a:cubicBezTo>
                  <a:cubicBezTo>
                    <a:pt x="44" y="102"/>
                    <a:pt x="46" y="102"/>
                    <a:pt x="48" y="101"/>
                  </a:cubicBezTo>
                  <a:cubicBezTo>
                    <a:pt x="50" y="99"/>
                    <a:pt x="53" y="93"/>
                    <a:pt x="54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7" y="86"/>
                    <a:pt x="54" y="85"/>
                    <a:pt x="53" y="83"/>
                  </a:cubicBezTo>
                  <a:cubicBezTo>
                    <a:pt x="53" y="79"/>
                    <a:pt x="53" y="74"/>
                    <a:pt x="52" y="70"/>
                  </a:cubicBezTo>
                  <a:cubicBezTo>
                    <a:pt x="52" y="71"/>
                    <a:pt x="49" y="70"/>
                    <a:pt x="49" y="70"/>
                  </a:cubicBezTo>
                  <a:cubicBezTo>
                    <a:pt x="45" y="67"/>
                    <a:pt x="45" y="57"/>
                    <a:pt x="44" y="53"/>
                  </a:cubicBezTo>
                  <a:cubicBezTo>
                    <a:pt x="44" y="51"/>
                    <a:pt x="47" y="49"/>
                    <a:pt x="46" y="46"/>
                  </a:cubicBezTo>
                  <a:cubicBezTo>
                    <a:pt x="42" y="25"/>
                    <a:pt x="48" y="11"/>
                    <a:pt x="58" y="7"/>
                  </a:cubicBezTo>
                  <a:cubicBezTo>
                    <a:pt x="65" y="5"/>
                    <a:pt x="78" y="0"/>
                    <a:pt x="90" y="7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100" y="12"/>
                    <a:pt x="102" y="17"/>
                    <a:pt x="10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/>
            </a:p>
          </p:txBody>
        </p:sp>
      </p:grpSp>
      <p:sp>
        <p:nvSpPr>
          <p:cNvPr id="10" name="椭圆 9"/>
          <p:cNvSpPr/>
          <p:nvPr/>
        </p:nvSpPr>
        <p:spPr>
          <a:xfrm>
            <a:off x="3503168" y="385166"/>
            <a:ext cx="2137662" cy="2137662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文本框 12"/>
          <p:cNvSpPr txBox="1"/>
          <p:nvPr/>
        </p:nvSpPr>
        <p:spPr>
          <a:xfrm>
            <a:off x="3332482" y="3561337"/>
            <a:ext cx="2479040" cy="78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500" b="1" dirty="0" smtClean="0">
                <a:solidFill>
                  <a:schemeClr val="bg1"/>
                </a:solidFill>
              </a:rPr>
              <a:t>项目收尾</a:t>
            </a:r>
            <a:endParaRPr lang="zh-CN" altLang="en-US" sz="4500" b="1" dirty="0" smtClean="0">
              <a:solidFill>
                <a:schemeClr val="bg1"/>
              </a:solidFill>
            </a:endParaRPr>
          </a:p>
        </p:txBody>
      </p:sp>
      <p:sp>
        <p:nvSpPr>
          <p:cNvPr id="14" name="TextBox 976"/>
          <p:cNvSpPr txBox="1"/>
          <p:nvPr/>
        </p:nvSpPr>
        <p:spPr>
          <a:xfrm>
            <a:off x="2556062" y="4329335"/>
            <a:ext cx="40318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</a:t>
            </a:r>
            <a:r>
              <a:rPr lang="en-US" altLang="zh-CN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郑丁公 组员</a:t>
            </a:r>
            <a:r>
              <a:rPr lang="en-US" altLang="zh-CN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嵇德宏</a:t>
            </a:r>
            <a:r>
              <a:rPr lang="en-US" altLang="zh-CN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谢正树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    张天颖</a:t>
            </a:r>
            <a:r>
              <a:rPr lang="en-US" altLang="zh-CN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张晓钒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zdg\Desktop\无标题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194" y="2314466"/>
            <a:ext cx="2718893" cy="197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0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" y="1891"/>
            <a:ext cx="9144000" cy="5139718"/>
          </a:xfrm>
          <a:prstGeom prst="rect">
            <a:avLst/>
          </a:prstGeom>
        </p:spPr>
      </p:pic>
      <p:sp>
        <p:nvSpPr>
          <p:cNvPr id="58" name="Rectangle 2"/>
          <p:cNvSpPr/>
          <p:nvPr/>
        </p:nvSpPr>
        <p:spPr bwMode="auto">
          <a:xfrm>
            <a:off x="1" y="1885998"/>
            <a:ext cx="3771955" cy="1371505"/>
          </a:xfrm>
          <a:prstGeom prst="rect">
            <a:avLst/>
          </a:prstGeom>
          <a:solidFill>
            <a:srgbClr val="0565A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567" tIns="36284" rIns="72567" bIns="36284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44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ヒラギノ角ゴ ProN W3" charset="0"/>
              <a:sym typeface="Gill Sans" charset="0"/>
            </a:endParaRPr>
          </a:p>
        </p:txBody>
      </p:sp>
      <p:sp>
        <p:nvSpPr>
          <p:cNvPr id="59" name="Rectangle 1"/>
          <p:cNvSpPr/>
          <p:nvPr/>
        </p:nvSpPr>
        <p:spPr bwMode="auto">
          <a:xfrm>
            <a:off x="188595" y="1345565"/>
            <a:ext cx="3190875" cy="43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175" b="1" spc="103" dirty="0" smtClean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平时工作</a:t>
            </a:r>
            <a:endParaRPr lang="zh-CN" altLang="en-US" sz="3175" b="1" spc="103" dirty="0" smtClean="0">
              <a:solidFill>
                <a:srgbClr val="0565A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grpSp>
        <p:nvGrpSpPr>
          <p:cNvPr id="115" name="组合 114" hidden="1"/>
          <p:cNvGrpSpPr/>
          <p:nvPr/>
        </p:nvGrpSpPr>
        <p:grpSpPr>
          <a:xfrm>
            <a:off x="1937151" y="2216891"/>
            <a:ext cx="1663366" cy="709752"/>
            <a:chOff x="2440944" y="2057762"/>
            <a:chExt cx="2095957" cy="894338"/>
          </a:xfrm>
        </p:grpSpPr>
        <p:sp>
          <p:nvSpPr>
            <p:cNvPr id="113" name="TextBox 112"/>
            <p:cNvSpPr txBox="1"/>
            <p:nvPr/>
          </p:nvSpPr>
          <p:spPr>
            <a:xfrm>
              <a:off x="2440944" y="2705834"/>
              <a:ext cx="2095957" cy="246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3450"/>
              <a:r>
                <a:rPr lang="en-US" altLang="zh-CN" sz="127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4+1</a:t>
              </a:r>
              <a:r>
                <a:rPr lang="zh-CN" altLang="en-US" sz="127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视图</a:t>
              </a:r>
              <a:endParaRPr lang="en-US" sz="127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444806" y="2057762"/>
              <a:ext cx="2088232" cy="6155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3450"/>
              <a:r>
                <a:rPr lang="en-US" altLang="zh-CN" sz="3175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UML</a:t>
              </a:r>
              <a:endParaRPr lang="en-US" sz="31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1131741" y="2114582"/>
            <a:ext cx="565330" cy="895317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rgbClr val="0565A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72567" tIns="36284" rIns="72567" bIns="36284" numCol="1" anchor="t" anchorCtr="0" compatLnSpc="1"/>
          <a:lstStyle/>
          <a:p>
            <a:pPr defTabSz="933450"/>
            <a:endParaRPr lang="en-US" sz="1825">
              <a:solidFill>
                <a:srgbClr val="FFFFFF"/>
              </a:solidFill>
            </a:endParaRPr>
          </a:p>
        </p:txBody>
      </p:sp>
      <p:pic>
        <p:nvPicPr>
          <p:cNvPr id="118" name="Picture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3360162">
            <a:off x="-424252" y="1991360"/>
            <a:ext cx="1734087" cy="22414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43580" y="83820"/>
            <a:ext cx="4213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8</a:t>
            </a:r>
            <a:r>
              <a:rPr lang="zh-CN" altLang="en-US"/>
              <a:t>：相关文档版本更新：</a:t>
            </a:r>
            <a:endParaRPr lang="zh-CN" altLang="en-US"/>
          </a:p>
        </p:txBody>
      </p:sp>
      <p:pic>
        <p:nvPicPr>
          <p:cNvPr id="3" name="图片 2" descr="(ND)3`FQHH`LENCIZZLO4EJ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800" y="749935"/>
            <a:ext cx="5426075" cy="1828800"/>
          </a:xfrm>
          <a:prstGeom prst="rect">
            <a:avLst/>
          </a:prstGeom>
        </p:spPr>
      </p:pic>
    </p:spTree>
  </p:cSld>
  <p:clrMapOvr>
    <a:masterClrMapping/>
  </p:clrMapOvr>
  <p:transition spd="slow" advTm="383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9" grpId="0"/>
      <p:bldP spid="1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25837" y="394"/>
            <a:ext cx="9144000" cy="5146500"/>
          </a:xfrm>
          <a:prstGeom prst="rect">
            <a:avLst/>
          </a:prstGeom>
          <a:solidFill>
            <a:srgbClr val="056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30"/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3773809" y="2343166"/>
            <a:ext cx="2283989" cy="2803728"/>
          </a:xfrm>
          <a:prstGeom prst="rect">
            <a:avLst/>
          </a:prstGeom>
        </p:spPr>
      </p:pic>
      <p:sp>
        <p:nvSpPr>
          <p:cNvPr id="7" name="Rectangle 3"/>
          <p:cNvSpPr/>
          <p:nvPr/>
        </p:nvSpPr>
        <p:spPr bwMode="auto">
          <a:xfrm>
            <a:off x="842374" y="2343166"/>
            <a:ext cx="7572640" cy="556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第一阶段：制定计划</a:t>
            </a:r>
            <a:endParaRPr lang="zh-CN" altLang="en-US" sz="3175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3</a:t>
            </a:r>
            <a:r>
              <a:rPr lang="zh-CN" altLang="en-US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、</a:t>
            </a:r>
            <a:r>
              <a:rPr lang="en-US" altLang="zh-CN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4</a:t>
            </a:r>
            <a:r>
              <a:rPr lang="zh-CN" altLang="en-US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、</a:t>
            </a:r>
            <a:r>
              <a:rPr lang="en-US" altLang="zh-CN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9</a:t>
            </a:r>
            <a:r>
              <a:rPr lang="zh-CN" altLang="en-US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、</a:t>
            </a:r>
            <a:r>
              <a:rPr lang="en-US" altLang="zh-CN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10</a:t>
            </a:r>
            <a:r>
              <a:rPr lang="zh-CN" altLang="en-US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、</a:t>
            </a:r>
            <a:r>
              <a:rPr lang="en-US" altLang="zh-CN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11</a:t>
            </a:r>
            <a:r>
              <a:rPr lang="zh-CN" altLang="en-US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、</a:t>
            </a:r>
            <a:r>
              <a:rPr lang="en-US" altLang="zh-CN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12</a:t>
            </a:r>
            <a:r>
              <a:rPr lang="zh-CN" altLang="en-US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、</a:t>
            </a:r>
            <a:r>
              <a:rPr lang="en-US" altLang="zh-CN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13</a:t>
            </a:r>
            <a:endParaRPr lang="en-US" altLang="zh-CN" sz="3175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8" name="Rectangle 2"/>
          <p:cNvSpPr/>
          <p:nvPr/>
        </p:nvSpPr>
        <p:spPr bwMode="auto">
          <a:xfrm>
            <a:off x="1290349" y="2800334"/>
            <a:ext cx="6676690" cy="329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sz="9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4399883" y="1323388"/>
            <a:ext cx="457621" cy="724738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72567" tIns="36284" rIns="72567" bIns="36284" numCol="1" anchor="t" anchorCtr="0" compatLnSpc="1"/>
          <a:lstStyle/>
          <a:p>
            <a:pPr defTabSz="933450"/>
            <a:endParaRPr lang="en-US" sz="1825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Tm="338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" y="1891"/>
            <a:ext cx="9144000" cy="5139718"/>
          </a:xfrm>
          <a:prstGeom prst="rect">
            <a:avLst/>
          </a:prstGeom>
        </p:spPr>
      </p:pic>
      <p:sp>
        <p:nvSpPr>
          <p:cNvPr id="58" name="Rectangle 2"/>
          <p:cNvSpPr/>
          <p:nvPr/>
        </p:nvSpPr>
        <p:spPr bwMode="auto">
          <a:xfrm>
            <a:off x="1" y="1885998"/>
            <a:ext cx="3771955" cy="1371505"/>
          </a:xfrm>
          <a:prstGeom prst="rect">
            <a:avLst/>
          </a:prstGeom>
          <a:solidFill>
            <a:srgbClr val="0565A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567" tIns="36284" rIns="72567" bIns="36284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44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ヒラギノ角ゴ ProN W3" charset="0"/>
              <a:sym typeface="Gill Sans" charset="0"/>
            </a:endParaRPr>
          </a:p>
        </p:txBody>
      </p:sp>
      <p:sp>
        <p:nvSpPr>
          <p:cNvPr id="59" name="Rectangle 1"/>
          <p:cNvSpPr/>
          <p:nvPr/>
        </p:nvSpPr>
        <p:spPr bwMode="auto">
          <a:xfrm>
            <a:off x="188595" y="1345565"/>
            <a:ext cx="3190875" cy="43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175" b="1" spc="103" dirty="0" smtClean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制定计划</a:t>
            </a:r>
            <a:endParaRPr lang="zh-CN" altLang="en-US" sz="3175" b="1" spc="103" dirty="0" smtClean="0">
              <a:solidFill>
                <a:srgbClr val="0565A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grpSp>
        <p:nvGrpSpPr>
          <p:cNvPr id="115" name="组合 114" hidden="1"/>
          <p:cNvGrpSpPr/>
          <p:nvPr/>
        </p:nvGrpSpPr>
        <p:grpSpPr>
          <a:xfrm>
            <a:off x="1937151" y="2216891"/>
            <a:ext cx="1663366" cy="709752"/>
            <a:chOff x="2440944" y="2057762"/>
            <a:chExt cx="2095957" cy="894338"/>
          </a:xfrm>
        </p:grpSpPr>
        <p:sp>
          <p:nvSpPr>
            <p:cNvPr id="113" name="TextBox 112"/>
            <p:cNvSpPr txBox="1"/>
            <p:nvPr/>
          </p:nvSpPr>
          <p:spPr>
            <a:xfrm>
              <a:off x="2440944" y="2705834"/>
              <a:ext cx="2095957" cy="246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3450"/>
              <a:r>
                <a:rPr lang="en-US" altLang="zh-CN" sz="127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4+1</a:t>
              </a:r>
              <a:r>
                <a:rPr lang="zh-CN" altLang="en-US" sz="127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视图</a:t>
              </a:r>
              <a:endParaRPr lang="en-US" sz="127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444806" y="2057762"/>
              <a:ext cx="2088232" cy="6155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3450"/>
              <a:r>
                <a:rPr lang="en-US" altLang="zh-CN" sz="3175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UML</a:t>
              </a:r>
              <a:endParaRPr lang="en-US" sz="31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1131741" y="2114582"/>
            <a:ext cx="565330" cy="895317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rgbClr val="0565A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72567" tIns="36284" rIns="72567" bIns="36284" numCol="1" anchor="t" anchorCtr="0" compatLnSpc="1"/>
          <a:lstStyle/>
          <a:p>
            <a:pPr defTabSz="933450"/>
            <a:endParaRPr lang="en-US" sz="1825">
              <a:solidFill>
                <a:srgbClr val="FFFFFF"/>
              </a:solidFill>
            </a:endParaRPr>
          </a:p>
        </p:txBody>
      </p:sp>
      <p:pic>
        <p:nvPicPr>
          <p:cNvPr id="118" name="Picture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3360162">
            <a:off x="-424252" y="1991360"/>
            <a:ext cx="1734087" cy="22414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86835" y="518795"/>
            <a:ext cx="4213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项目章程：</a:t>
            </a:r>
            <a:endParaRPr lang="zh-CN" altLang="en-US"/>
          </a:p>
        </p:txBody>
      </p:sp>
      <p:pic>
        <p:nvPicPr>
          <p:cNvPr id="5" name="图片 4" descr="{0JU$ZSH$B%4Z0M03KB61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040" y="117475"/>
            <a:ext cx="3754120" cy="4888865"/>
          </a:xfrm>
          <a:prstGeom prst="rect">
            <a:avLst/>
          </a:prstGeom>
        </p:spPr>
      </p:pic>
    </p:spTree>
  </p:cSld>
  <p:clrMapOvr>
    <a:masterClrMapping/>
  </p:clrMapOvr>
  <p:transition spd="slow" advTm="383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9" grpId="0"/>
      <p:bldP spid="12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" y="1891"/>
            <a:ext cx="9144000" cy="5139718"/>
          </a:xfrm>
          <a:prstGeom prst="rect">
            <a:avLst/>
          </a:prstGeom>
        </p:spPr>
      </p:pic>
      <p:sp>
        <p:nvSpPr>
          <p:cNvPr id="58" name="Rectangle 2"/>
          <p:cNvSpPr/>
          <p:nvPr/>
        </p:nvSpPr>
        <p:spPr bwMode="auto">
          <a:xfrm>
            <a:off x="1" y="1885998"/>
            <a:ext cx="3771955" cy="1371505"/>
          </a:xfrm>
          <a:prstGeom prst="rect">
            <a:avLst/>
          </a:prstGeom>
          <a:solidFill>
            <a:srgbClr val="0565A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567" tIns="36284" rIns="72567" bIns="36284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44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ヒラギノ角ゴ ProN W3" charset="0"/>
              <a:sym typeface="Gill Sans" charset="0"/>
            </a:endParaRPr>
          </a:p>
        </p:txBody>
      </p:sp>
      <p:sp>
        <p:nvSpPr>
          <p:cNvPr id="59" name="Rectangle 1"/>
          <p:cNvSpPr/>
          <p:nvPr/>
        </p:nvSpPr>
        <p:spPr bwMode="auto">
          <a:xfrm>
            <a:off x="188595" y="1345565"/>
            <a:ext cx="3190875" cy="43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175" b="1" spc="103" dirty="0" smtClean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制定计划</a:t>
            </a:r>
            <a:endParaRPr lang="zh-CN" altLang="en-US" sz="3175" b="1" spc="103" dirty="0" smtClean="0">
              <a:solidFill>
                <a:srgbClr val="0565A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grpSp>
        <p:nvGrpSpPr>
          <p:cNvPr id="115" name="组合 114" hidden="1"/>
          <p:cNvGrpSpPr/>
          <p:nvPr/>
        </p:nvGrpSpPr>
        <p:grpSpPr>
          <a:xfrm>
            <a:off x="1937151" y="2216891"/>
            <a:ext cx="1663366" cy="709752"/>
            <a:chOff x="2440944" y="2057762"/>
            <a:chExt cx="2095957" cy="894338"/>
          </a:xfrm>
        </p:grpSpPr>
        <p:sp>
          <p:nvSpPr>
            <p:cNvPr id="113" name="TextBox 112"/>
            <p:cNvSpPr txBox="1"/>
            <p:nvPr/>
          </p:nvSpPr>
          <p:spPr>
            <a:xfrm>
              <a:off x="2440944" y="2705834"/>
              <a:ext cx="2095957" cy="246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3450"/>
              <a:r>
                <a:rPr lang="en-US" altLang="zh-CN" sz="127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4+1</a:t>
              </a:r>
              <a:r>
                <a:rPr lang="zh-CN" altLang="en-US" sz="127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视图</a:t>
              </a:r>
              <a:endParaRPr lang="en-US" sz="127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444806" y="2057762"/>
              <a:ext cx="2088232" cy="6155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3450"/>
              <a:r>
                <a:rPr lang="en-US" altLang="zh-CN" sz="3175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UML</a:t>
              </a:r>
              <a:endParaRPr lang="en-US" sz="31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1131741" y="2114582"/>
            <a:ext cx="565330" cy="895317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rgbClr val="0565A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72567" tIns="36284" rIns="72567" bIns="36284" numCol="1" anchor="t" anchorCtr="0" compatLnSpc="1"/>
          <a:lstStyle/>
          <a:p>
            <a:pPr defTabSz="933450"/>
            <a:endParaRPr lang="en-US" sz="1825">
              <a:solidFill>
                <a:srgbClr val="FFFFFF"/>
              </a:solidFill>
            </a:endParaRPr>
          </a:p>
        </p:txBody>
      </p:sp>
      <p:pic>
        <p:nvPicPr>
          <p:cNvPr id="118" name="Picture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3360162">
            <a:off x="-424252" y="1991360"/>
            <a:ext cx="1734087" cy="22414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86835" y="518795"/>
            <a:ext cx="4213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</a:t>
            </a:r>
            <a:r>
              <a:rPr lang="zh-CN" altLang="en-US"/>
              <a:t>项目计划</a:t>
            </a:r>
            <a:r>
              <a:rPr lang="en-US" altLang="zh-CN"/>
              <a:t>-ISO9001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6" name="图片 5" descr="R(WI5IK$2ZO`0IH`80B_@OJ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40" y="1012190"/>
            <a:ext cx="6978650" cy="3585210"/>
          </a:xfrm>
          <a:prstGeom prst="rect">
            <a:avLst/>
          </a:prstGeom>
        </p:spPr>
      </p:pic>
    </p:spTree>
  </p:cSld>
  <p:clrMapOvr>
    <a:masterClrMapping/>
  </p:clrMapOvr>
  <p:transition spd="slow" advTm="383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9" grpId="0"/>
      <p:bldP spid="12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" y="1891"/>
            <a:ext cx="9144000" cy="5139718"/>
          </a:xfrm>
          <a:prstGeom prst="rect">
            <a:avLst/>
          </a:prstGeom>
        </p:spPr>
      </p:pic>
      <p:sp>
        <p:nvSpPr>
          <p:cNvPr id="58" name="Rectangle 2"/>
          <p:cNvSpPr/>
          <p:nvPr/>
        </p:nvSpPr>
        <p:spPr bwMode="auto">
          <a:xfrm>
            <a:off x="1" y="1885998"/>
            <a:ext cx="3771955" cy="1371505"/>
          </a:xfrm>
          <a:prstGeom prst="rect">
            <a:avLst/>
          </a:prstGeom>
          <a:solidFill>
            <a:srgbClr val="0565A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567" tIns="36284" rIns="72567" bIns="36284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44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ヒラギノ角ゴ ProN W3" charset="0"/>
              <a:sym typeface="Gill Sans" charset="0"/>
            </a:endParaRPr>
          </a:p>
        </p:txBody>
      </p:sp>
      <p:sp>
        <p:nvSpPr>
          <p:cNvPr id="59" name="Rectangle 1"/>
          <p:cNvSpPr/>
          <p:nvPr/>
        </p:nvSpPr>
        <p:spPr bwMode="auto">
          <a:xfrm>
            <a:off x="188595" y="1345565"/>
            <a:ext cx="3190875" cy="43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175" b="1" spc="103" dirty="0" smtClean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制定计划</a:t>
            </a:r>
            <a:endParaRPr lang="zh-CN" altLang="en-US" sz="3175" b="1" spc="103" dirty="0" smtClean="0">
              <a:solidFill>
                <a:srgbClr val="0565A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grpSp>
        <p:nvGrpSpPr>
          <p:cNvPr id="115" name="组合 114" hidden="1"/>
          <p:cNvGrpSpPr/>
          <p:nvPr/>
        </p:nvGrpSpPr>
        <p:grpSpPr>
          <a:xfrm>
            <a:off x="1937151" y="2216891"/>
            <a:ext cx="1663366" cy="709752"/>
            <a:chOff x="2440944" y="2057762"/>
            <a:chExt cx="2095957" cy="894338"/>
          </a:xfrm>
        </p:grpSpPr>
        <p:sp>
          <p:nvSpPr>
            <p:cNvPr id="113" name="TextBox 112"/>
            <p:cNvSpPr txBox="1"/>
            <p:nvPr/>
          </p:nvSpPr>
          <p:spPr>
            <a:xfrm>
              <a:off x="2440944" y="2705834"/>
              <a:ext cx="2095957" cy="246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3450"/>
              <a:r>
                <a:rPr lang="en-US" altLang="zh-CN" sz="127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4+1</a:t>
              </a:r>
              <a:r>
                <a:rPr lang="zh-CN" altLang="en-US" sz="127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视图</a:t>
              </a:r>
              <a:endParaRPr lang="en-US" sz="127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444806" y="2057762"/>
              <a:ext cx="2088232" cy="6155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3450"/>
              <a:r>
                <a:rPr lang="en-US" altLang="zh-CN" sz="3175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UML</a:t>
              </a:r>
              <a:endParaRPr lang="en-US" sz="31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1131741" y="2114582"/>
            <a:ext cx="565330" cy="895317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rgbClr val="0565A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72567" tIns="36284" rIns="72567" bIns="36284" numCol="1" anchor="t" anchorCtr="0" compatLnSpc="1"/>
          <a:lstStyle/>
          <a:p>
            <a:pPr defTabSz="933450"/>
            <a:endParaRPr lang="en-US" sz="1825">
              <a:solidFill>
                <a:srgbClr val="FFFFFF"/>
              </a:solidFill>
            </a:endParaRPr>
          </a:p>
        </p:txBody>
      </p:sp>
      <p:pic>
        <p:nvPicPr>
          <p:cNvPr id="118" name="Picture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3360162">
            <a:off x="-424252" y="1991360"/>
            <a:ext cx="1734087" cy="22414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86835" y="518795"/>
            <a:ext cx="4213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9</a:t>
            </a:r>
            <a:r>
              <a:rPr lang="zh-CN" altLang="en-US"/>
              <a:t>项目计划</a:t>
            </a:r>
            <a:r>
              <a:rPr lang="en-US" altLang="zh-CN"/>
              <a:t>WBS</a:t>
            </a:r>
            <a:r>
              <a:rPr lang="zh-CN" altLang="en-US"/>
              <a:t>结构</a:t>
            </a:r>
            <a:endParaRPr lang="zh-CN" altLang="en-US"/>
          </a:p>
        </p:txBody>
      </p:sp>
      <p:pic>
        <p:nvPicPr>
          <p:cNvPr id="7" name="图片 6" descr="}OB@)6HI((F)}KWR${$$)S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2560" y="3257550"/>
            <a:ext cx="9469755" cy="1564005"/>
          </a:xfrm>
          <a:prstGeom prst="rect">
            <a:avLst/>
          </a:prstGeom>
        </p:spPr>
      </p:pic>
      <p:pic>
        <p:nvPicPr>
          <p:cNvPr id="3" name="图片 2" descr="LZ2G)}B`C313D%MJ(I0I(3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6565" y="1530985"/>
            <a:ext cx="10058400" cy="1790065"/>
          </a:xfrm>
          <a:prstGeom prst="rect">
            <a:avLst/>
          </a:prstGeom>
        </p:spPr>
      </p:pic>
    </p:spTree>
  </p:cSld>
  <p:clrMapOvr>
    <a:masterClrMapping/>
  </p:clrMapOvr>
  <p:transition spd="slow" advTm="383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9" grpId="0"/>
      <p:bldP spid="12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" y="1891"/>
            <a:ext cx="9144000" cy="5139718"/>
          </a:xfrm>
          <a:prstGeom prst="rect">
            <a:avLst/>
          </a:prstGeom>
        </p:spPr>
      </p:pic>
      <p:sp>
        <p:nvSpPr>
          <p:cNvPr id="58" name="Rectangle 2"/>
          <p:cNvSpPr/>
          <p:nvPr/>
        </p:nvSpPr>
        <p:spPr bwMode="auto">
          <a:xfrm>
            <a:off x="1" y="1885998"/>
            <a:ext cx="3771955" cy="1371505"/>
          </a:xfrm>
          <a:prstGeom prst="rect">
            <a:avLst/>
          </a:prstGeom>
          <a:solidFill>
            <a:srgbClr val="0565A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567" tIns="36284" rIns="72567" bIns="36284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44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ヒラギノ角ゴ ProN W3" charset="0"/>
              <a:sym typeface="Gill Sans" charset="0"/>
            </a:endParaRPr>
          </a:p>
        </p:txBody>
      </p:sp>
      <p:sp>
        <p:nvSpPr>
          <p:cNvPr id="59" name="Rectangle 1"/>
          <p:cNvSpPr/>
          <p:nvPr/>
        </p:nvSpPr>
        <p:spPr bwMode="auto">
          <a:xfrm>
            <a:off x="188595" y="1345565"/>
            <a:ext cx="3190875" cy="43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175" b="1" spc="103" dirty="0" smtClean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制定计划</a:t>
            </a:r>
            <a:endParaRPr lang="zh-CN" altLang="en-US" sz="3175" b="1" spc="103" dirty="0" smtClean="0">
              <a:solidFill>
                <a:srgbClr val="0565A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grpSp>
        <p:nvGrpSpPr>
          <p:cNvPr id="115" name="组合 114" hidden="1"/>
          <p:cNvGrpSpPr/>
          <p:nvPr/>
        </p:nvGrpSpPr>
        <p:grpSpPr>
          <a:xfrm>
            <a:off x="1937151" y="2216891"/>
            <a:ext cx="1663366" cy="709752"/>
            <a:chOff x="2440944" y="2057762"/>
            <a:chExt cx="2095957" cy="894338"/>
          </a:xfrm>
        </p:grpSpPr>
        <p:sp>
          <p:nvSpPr>
            <p:cNvPr id="113" name="TextBox 112"/>
            <p:cNvSpPr txBox="1"/>
            <p:nvPr/>
          </p:nvSpPr>
          <p:spPr>
            <a:xfrm>
              <a:off x="2440944" y="2705834"/>
              <a:ext cx="2095957" cy="246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3450"/>
              <a:r>
                <a:rPr lang="en-US" altLang="zh-CN" sz="127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4+1</a:t>
              </a:r>
              <a:r>
                <a:rPr lang="zh-CN" altLang="en-US" sz="127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视图</a:t>
              </a:r>
              <a:endParaRPr lang="en-US" sz="127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444806" y="2057762"/>
              <a:ext cx="2088232" cy="6155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3450"/>
              <a:r>
                <a:rPr lang="en-US" altLang="zh-CN" sz="3175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UML</a:t>
              </a:r>
              <a:endParaRPr lang="en-US" sz="31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1131741" y="2114582"/>
            <a:ext cx="565330" cy="895317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rgbClr val="0565A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72567" tIns="36284" rIns="72567" bIns="36284" numCol="1" anchor="t" anchorCtr="0" compatLnSpc="1"/>
          <a:lstStyle/>
          <a:p>
            <a:pPr defTabSz="933450"/>
            <a:endParaRPr lang="en-US" sz="1825">
              <a:solidFill>
                <a:srgbClr val="FFFFFF"/>
              </a:solidFill>
            </a:endParaRPr>
          </a:p>
        </p:txBody>
      </p:sp>
      <p:pic>
        <p:nvPicPr>
          <p:cNvPr id="118" name="Picture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3360162">
            <a:off x="-424252" y="1991360"/>
            <a:ext cx="1734087" cy="22414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86835" y="518795"/>
            <a:ext cx="4213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10 13</a:t>
            </a:r>
            <a:r>
              <a:rPr lang="zh-CN" altLang="en-US"/>
              <a:t>项目计划组员任务分配</a:t>
            </a:r>
            <a:endParaRPr lang="zh-CN" altLang="en-US"/>
          </a:p>
        </p:txBody>
      </p:sp>
      <p:pic>
        <p:nvPicPr>
          <p:cNvPr id="3" name="图片 2" descr="K(TA0NRT$GIIA`O70A`W%P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445" y="1345565"/>
            <a:ext cx="3200400" cy="883920"/>
          </a:xfrm>
          <a:prstGeom prst="rect">
            <a:avLst/>
          </a:prstGeom>
        </p:spPr>
      </p:pic>
      <p:pic>
        <p:nvPicPr>
          <p:cNvPr id="6" name="图片 5" descr="GK)[][~$[D_E@07`F2ZL74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0010"/>
            <a:ext cx="3360420" cy="4984115"/>
          </a:xfrm>
          <a:prstGeom prst="rect">
            <a:avLst/>
          </a:prstGeom>
        </p:spPr>
      </p:pic>
      <p:pic>
        <p:nvPicPr>
          <p:cNvPr id="7" name="图片 6" descr="FCSJRMFV~[$ANFCARPU5Y0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420" y="149860"/>
            <a:ext cx="3398520" cy="4473575"/>
          </a:xfrm>
          <a:prstGeom prst="rect">
            <a:avLst/>
          </a:prstGeom>
        </p:spPr>
      </p:pic>
      <p:pic>
        <p:nvPicPr>
          <p:cNvPr id="8" name="图片 7" descr="DO3@HZM}`CL1]Q$ENT5CJ`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9960" y="218440"/>
            <a:ext cx="3619500" cy="4923155"/>
          </a:xfrm>
          <a:prstGeom prst="rect">
            <a:avLst/>
          </a:prstGeom>
        </p:spPr>
      </p:pic>
      <p:pic>
        <p:nvPicPr>
          <p:cNvPr id="9" name="图片 8" descr="MH~0S}S}}9CH{8A22PPVO5R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235" y="149860"/>
            <a:ext cx="3276600" cy="4229735"/>
          </a:xfrm>
          <a:prstGeom prst="rect">
            <a:avLst/>
          </a:prstGeom>
        </p:spPr>
      </p:pic>
      <p:pic>
        <p:nvPicPr>
          <p:cNvPr id="10" name="图片 9" descr="J7]V9U$N]IM{6$UPQH}ZFTP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0580" y="887095"/>
            <a:ext cx="3535680" cy="3810635"/>
          </a:xfrm>
          <a:prstGeom prst="rect">
            <a:avLst/>
          </a:prstGeom>
        </p:spPr>
      </p:pic>
    </p:spTree>
  </p:cSld>
  <p:clrMapOvr>
    <a:masterClrMapping/>
  </p:clrMapOvr>
  <p:transition spd="slow" advTm="383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9" grpId="0"/>
      <p:bldP spid="12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" y="1891"/>
            <a:ext cx="9144000" cy="5139718"/>
          </a:xfrm>
          <a:prstGeom prst="rect">
            <a:avLst/>
          </a:prstGeom>
        </p:spPr>
      </p:pic>
      <p:sp>
        <p:nvSpPr>
          <p:cNvPr id="58" name="Rectangle 2"/>
          <p:cNvSpPr/>
          <p:nvPr/>
        </p:nvSpPr>
        <p:spPr bwMode="auto">
          <a:xfrm>
            <a:off x="1" y="1885998"/>
            <a:ext cx="3771955" cy="1371505"/>
          </a:xfrm>
          <a:prstGeom prst="rect">
            <a:avLst/>
          </a:prstGeom>
          <a:solidFill>
            <a:srgbClr val="0565A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567" tIns="36284" rIns="72567" bIns="36284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44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ヒラギノ角ゴ ProN W3" charset="0"/>
              <a:sym typeface="Gill Sans" charset="0"/>
            </a:endParaRPr>
          </a:p>
        </p:txBody>
      </p:sp>
      <p:sp>
        <p:nvSpPr>
          <p:cNvPr id="59" name="Rectangle 1"/>
          <p:cNvSpPr/>
          <p:nvPr/>
        </p:nvSpPr>
        <p:spPr bwMode="auto">
          <a:xfrm>
            <a:off x="188595" y="1345565"/>
            <a:ext cx="3190875" cy="43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175" b="1" spc="103" dirty="0" smtClean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制定计划</a:t>
            </a:r>
            <a:endParaRPr lang="zh-CN" altLang="en-US" sz="3175" b="1" spc="103" dirty="0" smtClean="0">
              <a:solidFill>
                <a:srgbClr val="0565A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grpSp>
        <p:nvGrpSpPr>
          <p:cNvPr id="115" name="组合 114" hidden="1"/>
          <p:cNvGrpSpPr/>
          <p:nvPr/>
        </p:nvGrpSpPr>
        <p:grpSpPr>
          <a:xfrm>
            <a:off x="1937151" y="2216891"/>
            <a:ext cx="1663366" cy="709752"/>
            <a:chOff x="2440944" y="2057762"/>
            <a:chExt cx="2095957" cy="894338"/>
          </a:xfrm>
        </p:grpSpPr>
        <p:sp>
          <p:nvSpPr>
            <p:cNvPr id="113" name="TextBox 112"/>
            <p:cNvSpPr txBox="1"/>
            <p:nvPr/>
          </p:nvSpPr>
          <p:spPr>
            <a:xfrm>
              <a:off x="2440944" y="2705834"/>
              <a:ext cx="2095957" cy="246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3450"/>
              <a:r>
                <a:rPr lang="en-US" altLang="zh-CN" sz="127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4+1</a:t>
              </a:r>
              <a:r>
                <a:rPr lang="zh-CN" altLang="en-US" sz="127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视图</a:t>
              </a:r>
              <a:endParaRPr lang="en-US" sz="127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444806" y="2057762"/>
              <a:ext cx="2088232" cy="6155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3450"/>
              <a:r>
                <a:rPr lang="en-US" altLang="zh-CN" sz="3175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UML</a:t>
              </a:r>
              <a:endParaRPr lang="en-US" sz="31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1131741" y="2114582"/>
            <a:ext cx="565330" cy="895317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rgbClr val="0565A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72567" tIns="36284" rIns="72567" bIns="36284" numCol="1" anchor="t" anchorCtr="0" compatLnSpc="1"/>
          <a:lstStyle/>
          <a:p>
            <a:pPr defTabSz="933450"/>
            <a:endParaRPr lang="en-US" sz="1825">
              <a:solidFill>
                <a:srgbClr val="FFFFFF"/>
              </a:solidFill>
            </a:endParaRPr>
          </a:p>
        </p:txBody>
      </p:sp>
      <p:pic>
        <p:nvPicPr>
          <p:cNvPr id="118" name="Picture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3360162">
            <a:off x="-424252" y="1991360"/>
            <a:ext cx="1734087" cy="22414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86835" y="518795"/>
            <a:ext cx="4213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11</a:t>
            </a:r>
            <a:r>
              <a:rPr lang="zh-CN" altLang="en-US"/>
              <a:t>甘特图：</a:t>
            </a:r>
            <a:endParaRPr lang="zh-CN" altLang="en-US"/>
          </a:p>
        </p:txBody>
      </p:sp>
      <p:pic>
        <p:nvPicPr>
          <p:cNvPr id="5" name="图片 4" descr="9OTK_0R~_P8LG8L`9`07KN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20" y="984885"/>
            <a:ext cx="8152765" cy="3472815"/>
          </a:xfrm>
          <a:prstGeom prst="rect">
            <a:avLst/>
          </a:prstGeom>
        </p:spPr>
      </p:pic>
    </p:spTree>
  </p:cSld>
  <p:clrMapOvr>
    <a:masterClrMapping/>
  </p:clrMapOvr>
  <p:transition spd="slow" advTm="383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9" grpId="0"/>
      <p:bldP spid="12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" y="1891"/>
            <a:ext cx="9144000" cy="5139718"/>
          </a:xfrm>
          <a:prstGeom prst="rect">
            <a:avLst/>
          </a:prstGeom>
        </p:spPr>
      </p:pic>
      <p:sp>
        <p:nvSpPr>
          <p:cNvPr id="58" name="Rectangle 2"/>
          <p:cNvSpPr/>
          <p:nvPr/>
        </p:nvSpPr>
        <p:spPr bwMode="auto">
          <a:xfrm>
            <a:off x="1" y="1885998"/>
            <a:ext cx="3771955" cy="1371505"/>
          </a:xfrm>
          <a:prstGeom prst="rect">
            <a:avLst/>
          </a:prstGeom>
          <a:solidFill>
            <a:srgbClr val="0565A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567" tIns="36284" rIns="72567" bIns="36284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44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ヒラギノ角ゴ ProN W3" charset="0"/>
              <a:sym typeface="Gill Sans" charset="0"/>
            </a:endParaRPr>
          </a:p>
        </p:txBody>
      </p:sp>
      <p:sp>
        <p:nvSpPr>
          <p:cNvPr id="59" name="Rectangle 1"/>
          <p:cNvSpPr/>
          <p:nvPr/>
        </p:nvSpPr>
        <p:spPr bwMode="auto">
          <a:xfrm>
            <a:off x="188595" y="1345565"/>
            <a:ext cx="3190875" cy="43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175" b="1" spc="103" dirty="0" smtClean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制定计划</a:t>
            </a:r>
            <a:endParaRPr lang="zh-CN" altLang="en-US" sz="3175" b="1" spc="103" dirty="0" smtClean="0">
              <a:solidFill>
                <a:srgbClr val="0565A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grpSp>
        <p:nvGrpSpPr>
          <p:cNvPr id="115" name="组合 114" hidden="1"/>
          <p:cNvGrpSpPr/>
          <p:nvPr/>
        </p:nvGrpSpPr>
        <p:grpSpPr>
          <a:xfrm>
            <a:off x="1937151" y="2216891"/>
            <a:ext cx="1663366" cy="709752"/>
            <a:chOff x="2440944" y="2057762"/>
            <a:chExt cx="2095957" cy="894338"/>
          </a:xfrm>
        </p:grpSpPr>
        <p:sp>
          <p:nvSpPr>
            <p:cNvPr id="113" name="TextBox 112"/>
            <p:cNvSpPr txBox="1"/>
            <p:nvPr/>
          </p:nvSpPr>
          <p:spPr>
            <a:xfrm>
              <a:off x="2440944" y="2705834"/>
              <a:ext cx="2095957" cy="246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3450"/>
              <a:r>
                <a:rPr lang="en-US" altLang="zh-CN" sz="127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4+1</a:t>
              </a:r>
              <a:r>
                <a:rPr lang="zh-CN" altLang="en-US" sz="127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视图</a:t>
              </a:r>
              <a:endParaRPr lang="en-US" sz="127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444806" y="2057762"/>
              <a:ext cx="2088232" cy="6155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3450"/>
              <a:r>
                <a:rPr lang="en-US" altLang="zh-CN" sz="3175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UML</a:t>
              </a:r>
              <a:endParaRPr lang="en-US" sz="31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1131741" y="2114582"/>
            <a:ext cx="565330" cy="895317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rgbClr val="0565A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72567" tIns="36284" rIns="72567" bIns="36284" numCol="1" anchor="t" anchorCtr="0" compatLnSpc="1"/>
          <a:lstStyle/>
          <a:p>
            <a:pPr defTabSz="933450"/>
            <a:endParaRPr lang="en-US" sz="1825">
              <a:solidFill>
                <a:srgbClr val="FFFFFF"/>
              </a:solidFill>
            </a:endParaRPr>
          </a:p>
        </p:txBody>
      </p:sp>
      <p:pic>
        <p:nvPicPr>
          <p:cNvPr id="118" name="Picture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3360162">
            <a:off x="-424252" y="1991360"/>
            <a:ext cx="1734087" cy="22414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86835" y="518795"/>
            <a:ext cx="4213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11</a:t>
            </a:r>
            <a:r>
              <a:rPr lang="zh-CN" altLang="en-US"/>
              <a:t>网络图：</a:t>
            </a:r>
            <a:endParaRPr lang="zh-CN" altLang="en-US"/>
          </a:p>
        </p:txBody>
      </p:sp>
      <p:pic>
        <p:nvPicPr>
          <p:cNvPr id="3" name="图片 2" descr="Z]S19D]9L76LI(IFZVGH6O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470" y="1074420"/>
            <a:ext cx="5784850" cy="3752215"/>
          </a:xfrm>
          <a:prstGeom prst="rect">
            <a:avLst/>
          </a:prstGeom>
        </p:spPr>
      </p:pic>
    </p:spTree>
  </p:cSld>
  <p:clrMapOvr>
    <a:masterClrMapping/>
  </p:clrMapOvr>
  <p:transition spd="slow" advTm="383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9" grpId="0"/>
      <p:bldP spid="12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" y="1891"/>
            <a:ext cx="9144000" cy="5139718"/>
          </a:xfrm>
          <a:prstGeom prst="rect">
            <a:avLst/>
          </a:prstGeom>
        </p:spPr>
      </p:pic>
      <p:sp>
        <p:nvSpPr>
          <p:cNvPr id="58" name="Rectangle 2"/>
          <p:cNvSpPr/>
          <p:nvPr/>
        </p:nvSpPr>
        <p:spPr bwMode="auto">
          <a:xfrm>
            <a:off x="1" y="1885998"/>
            <a:ext cx="3771955" cy="1371505"/>
          </a:xfrm>
          <a:prstGeom prst="rect">
            <a:avLst/>
          </a:prstGeom>
          <a:solidFill>
            <a:srgbClr val="0565A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567" tIns="36284" rIns="72567" bIns="36284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44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ヒラギノ角ゴ ProN W3" charset="0"/>
              <a:sym typeface="Gill Sans" charset="0"/>
            </a:endParaRPr>
          </a:p>
        </p:txBody>
      </p:sp>
      <p:sp>
        <p:nvSpPr>
          <p:cNvPr id="59" name="Rectangle 1"/>
          <p:cNvSpPr/>
          <p:nvPr/>
        </p:nvSpPr>
        <p:spPr bwMode="auto">
          <a:xfrm>
            <a:off x="188595" y="1345565"/>
            <a:ext cx="3190875" cy="43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175" b="1" spc="103" dirty="0" smtClean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制定计划</a:t>
            </a:r>
            <a:endParaRPr lang="zh-CN" altLang="en-US" sz="3175" b="1" spc="103" dirty="0" smtClean="0">
              <a:solidFill>
                <a:srgbClr val="0565A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grpSp>
        <p:nvGrpSpPr>
          <p:cNvPr id="115" name="组合 114" hidden="1"/>
          <p:cNvGrpSpPr/>
          <p:nvPr/>
        </p:nvGrpSpPr>
        <p:grpSpPr>
          <a:xfrm>
            <a:off x="1937151" y="2216891"/>
            <a:ext cx="1663366" cy="709752"/>
            <a:chOff x="2440944" y="2057762"/>
            <a:chExt cx="2095957" cy="894338"/>
          </a:xfrm>
        </p:grpSpPr>
        <p:sp>
          <p:nvSpPr>
            <p:cNvPr id="113" name="TextBox 112"/>
            <p:cNvSpPr txBox="1"/>
            <p:nvPr/>
          </p:nvSpPr>
          <p:spPr>
            <a:xfrm>
              <a:off x="2440944" y="2705834"/>
              <a:ext cx="2095957" cy="246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3450"/>
              <a:r>
                <a:rPr lang="en-US" altLang="zh-CN" sz="127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4+1</a:t>
              </a:r>
              <a:r>
                <a:rPr lang="zh-CN" altLang="en-US" sz="127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视图</a:t>
              </a:r>
              <a:endParaRPr lang="en-US" sz="127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444806" y="2057762"/>
              <a:ext cx="2088232" cy="6155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3450"/>
              <a:r>
                <a:rPr lang="en-US" altLang="zh-CN" sz="3175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UML</a:t>
              </a:r>
              <a:endParaRPr lang="en-US" sz="31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1131741" y="2114582"/>
            <a:ext cx="565330" cy="895317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rgbClr val="0565A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72567" tIns="36284" rIns="72567" bIns="36284" numCol="1" anchor="t" anchorCtr="0" compatLnSpc="1"/>
          <a:lstStyle/>
          <a:p>
            <a:pPr defTabSz="933450"/>
            <a:endParaRPr lang="en-US" sz="1825">
              <a:solidFill>
                <a:srgbClr val="FFFFFF"/>
              </a:solidFill>
            </a:endParaRPr>
          </a:p>
        </p:txBody>
      </p:sp>
      <p:pic>
        <p:nvPicPr>
          <p:cNvPr id="118" name="Picture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3360162">
            <a:off x="-424252" y="1991360"/>
            <a:ext cx="1734087" cy="22414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86835" y="518795"/>
            <a:ext cx="4213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12</a:t>
            </a:r>
            <a:r>
              <a:rPr lang="zh-CN" altLang="en-US"/>
              <a:t>项目必要子计划：</a:t>
            </a:r>
            <a:endParaRPr lang="zh-CN" altLang="en-US"/>
          </a:p>
        </p:txBody>
      </p:sp>
      <p:pic>
        <p:nvPicPr>
          <p:cNvPr id="5" name="图片 4" descr="~LP{8[%T@([RVG8WX8]GJ(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" y="1034415"/>
            <a:ext cx="4557395" cy="4107180"/>
          </a:xfrm>
          <a:prstGeom prst="rect">
            <a:avLst/>
          </a:prstGeom>
        </p:spPr>
      </p:pic>
      <p:pic>
        <p:nvPicPr>
          <p:cNvPr id="6" name="图片 5" descr="QN``X$ACS17Z52@F$22~Z_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765" y="911225"/>
            <a:ext cx="4299585" cy="3908425"/>
          </a:xfrm>
          <a:prstGeom prst="rect">
            <a:avLst/>
          </a:prstGeom>
        </p:spPr>
      </p:pic>
      <p:pic>
        <p:nvPicPr>
          <p:cNvPr id="7" name="图片 6" descr="{M2CGBO1QZ1[YW8)9EZ741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195" y="1548765"/>
            <a:ext cx="5768975" cy="2369820"/>
          </a:xfrm>
          <a:prstGeom prst="rect">
            <a:avLst/>
          </a:prstGeom>
        </p:spPr>
      </p:pic>
    </p:spTree>
  </p:cSld>
  <p:clrMapOvr>
    <a:masterClrMapping/>
  </p:clrMapOvr>
  <p:transition spd="slow" advTm="383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9" grpId="0"/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25837" y="394"/>
            <a:ext cx="9144000" cy="5146500"/>
          </a:xfrm>
          <a:prstGeom prst="rect">
            <a:avLst/>
          </a:prstGeom>
          <a:solidFill>
            <a:srgbClr val="056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30"/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3773809" y="2343166"/>
            <a:ext cx="2283989" cy="2803728"/>
          </a:xfrm>
          <a:prstGeom prst="rect">
            <a:avLst/>
          </a:prstGeom>
        </p:spPr>
      </p:pic>
      <p:sp>
        <p:nvSpPr>
          <p:cNvPr id="7" name="Rectangle 3"/>
          <p:cNvSpPr/>
          <p:nvPr/>
        </p:nvSpPr>
        <p:spPr bwMode="auto">
          <a:xfrm>
            <a:off x="842374" y="2343166"/>
            <a:ext cx="7572640" cy="556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第二阶段：需求获取阶段</a:t>
            </a:r>
            <a:endParaRPr lang="zh-CN" altLang="en-US" sz="3175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14</a:t>
            </a:r>
            <a:r>
              <a:rPr lang="zh-CN" altLang="en-US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、</a:t>
            </a:r>
            <a:r>
              <a:rPr lang="en-US" altLang="zh-CN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15</a:t>
            </a:r>
            <a:r>
              <a:rPr lang="zh-CN" altLang="en-US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、</a:t>
            </a:r>
            <a:r>
              <a:rPr lang="en-US" altLang="zh-CN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16</a:t>
            </a:r>
            <a:r>
              <a:rPr lang="zh-CN" altLang="en-US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、</a:t>
            </a:r>
            <a:r>
              <a:rPr lang="en-US" altLang="zh-CN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17</a:t>
            </a:r>
            <a:r>
              <a:rPr lang="zh-CN" altLang="en-US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、</a:t>
            </a:r>
            <a:r>
              <a:rPr lang="en-US" altLang="zh-CN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18</a:t>
            </a:r>
            <a:endParaRPr lang="en-US" altLang="zh-CN" sz="3175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8" name="Rectangle 2"/>
          <p:cNvSpPr/>
          <p:nvPr/>
        </p:nvSpPr>
        <p:spPr bwMode="auto">
          <a:xfrm>
            <a:off x="1290349" y="2800334"/>
            <a:ext cx="6676690" cy="329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sz="9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4399883" y="1323388"/>
            <a:ext cx="457621" cy="724738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72567" tIns="36284" rIns="72567" bIns="36284" numCol="1" anchor="t" anchorCtr="0" compatLnSpc="1"/>
          <a:lstStyle/>
          <a:p>
            <a:pPr defTabSz="933450"/>
            <a:endParaRPr lang="en-US" sz="1825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Tm="338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63379" y="176322"/>
            <a:ext cx="262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87624" y="1959782"/>
            <a:ext cx="2016225" cy="1800000"/>
            <a:chOff x="1187624" y="1671750"/>
            <a:chExt cx="2016225" cy="1800000"/>
          </a:xfrm>
        </p:grpSpPr>
        <p:sp>
          <p:nvSpPr>
            <p:cNvPr id="15" name="六边形 14"/>
            <p:cNvSpPr/>
            <p:nvPr/>
          </p:nvSpPr>
          <p:spPr>
            <a:xfrm>
              <a:off x="1187624" y="1671750"/>
              <a:ext cx="2016225" cy="1800000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395178" y="2125474"/>
              <a:ext cx="158417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录</a:t>
              </a:r>
              <a:endPara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894072" y="1275606"/>
            <a:ext cx="604868" cy="540000"/>
            <a:chOff x="4022431" y="654654"/>
            <a:chExt cx="604868" cy="540000"/>
          </a:xfrm>
          <a:solidFill>
            <a:schemeClr val="accent2"/>
          </a:solidFill>
        </p:grpSpPr>
        <p:sp>
          <p:nvSpPr>
            <p:cNvPr id="18" name="六边形 17"/>
            <p:cNvSpPr>
              <a:spLocks noChangeAspect="1"/>
            </p:cNvSpPr>
            <p:nvPr/>
          </p:nvSpPr>
          <p:spPr>
            <a:xfrm>
              <a:off x="4022431" y="654654"/>
              <a:ext cx="604868" cy="54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80849" y="724599"/>
              <a:ext cx="28803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894072" y="1923678"/>
            <a:ext cx="604868" cy="540000"/>
            <a:chOff x="4022431" y="654654"/>
            <a:chExt cx="604868" cy="540000"/>
          </a:xfrm>
          <a:solidFill>
            <a:schemeClr val="accent2"/>
          </a:solidFill>
        </p:grpSpPr>
        <p:sp>
          <p:nvSpPr>
            <p:cNvPr id="21" name="六边形 20"/>
            <p:cNvSpPr>
              <a:spLocks noChangeAspect="1"/>
            </p:cNvSpPr>
            <p:nvPr/>
          </p:nvSpPr>
          <p:spPr>
            <a:xfrm>
              <a:off x="4022431" y="654654"/>
              <a:ext cx="604868" cy="54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80849" y="724599"/>
              <a:ext cx="28803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894072" y="2589434"/>
            <a:ext cx="604868" cy="540000"/>
            <a:chOff x="4022431" y="654654"/>
            <a:chExt cx="604868" cy="540000"/>
          </a:xfrm>
          <a:solidFill>
            <a:schemeClr val="accent2"/>
          </a:solidFill>
        </p:grpSpPr>
        <p:sp>
          <p:nvSpPr>
            <p:cNvPr id="24" name="六边形 23"/>
            <p:cNvSpPr>
              <a:spLocks noChangeAspect="1"/>
            </p:cNvSpPr>
            <p:nvPr/>
          </p:nvSpPr>
          <p:spPr>
            <a:xfrm>
              <a:off x="4022431" y="654654"/>
              <a:ext cx="604868" cy="54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80849" y="724599"/>
              <a:ext cx="28803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894072" y="3255886"/>
            <a:ext cx="604868" cy="540000"/>
            <a:chOff x="4022431" y="654654"/>
            <a:chExt cx="604868" cy="540000"/>
          </a:xfrm>
          <a:solidFill>
            <a:schemeClr val="accent2"/>
          </a:solidFill>
        </p:grpSpPr>
        <p:sp>
          <p:nvSpPr>
            <p:cNvPr id="27" name="六边形 26"/>
            <p:cNvSpPr>
              <a:spLocks noChangeAspect="1"/>
            </p:cNvSpPr>
            <p:nvPr/>
          </p:nvSpPr>
          <p:spPr>
            <a:xfrm>
              <a:off x="4022431" y="654654"/>
              <a:ext cx="604868" cy="54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180849" y="724599"/>
              <a:ext cx="28803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531187" y="1345551"/>
            <a:ext cx="334237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第一阶段：制定计划</a:t>
            </a:r>
            <a:endParaRPr 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31187" y="1993623"/>
            <a:ext cx="334237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第二阶段：需求获取阶段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31187" y="2659379"/>
            <a:ext cx="334237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第三阶段：需求分析阶段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1187" y="3325831"/>
            <a:ext cx="334237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第四阶段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需求验证阶段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894072" y="3935971"/>
            <a:ext cx="604868" cy="540000"/>
            <a:chOff x="4022431" y="654654"/>
            <a:chExt cx="604868" cy="540000"/>
          </a:xfrm>
          <a:solidFill>
            <a:schemeClr val="accent2"/>
          </a:solidFill>
        </p:grpSpPr>
        <p:sp>
          <p:nvSpPr>
            <p:cNvPr id="3" name="六边形 2"/>
            <p:cNvSpPr>
              <a:spLocks noChangeAspect="1"/>
            </p:cNvSpPr>
            <p:nvPr/>
          </p:nvSpPr>
          <p:spPr>
            <a:xfrm>
              <a:off x="4022431" y="654654"/>
              <a:ext cx="604868" cy="54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p>
              <a:pPr algn="ctr"/>
              <a:endParaRPr lang="zh-CN" altLang="en-US" dirty="0"/>
            </a:p>
          </p:txBody>
        </p:sp>
        <p:sp>
          <p:nvSpPr>
            <p:cNvPr id="4" name="TextBox 27"/>
            <p:cNvSpPr txBox="1"/>
            <p:nvPr/>
          </p:nvSpPr>
          <p:spPr>
            <a:xfrm>
              <a:off x="4180849" y="724599"/>
              <a:ext cx="288032" cy="39878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TextBox 34"/>
          <p:cNvSpPr txBox="1"/>
          <p:nvPr/>
        </p:nvSpPr>
        <p:spPr>
          <a:xfrm>
            <a:off x="4531360" y="4006215"/>
            <a:ext cx="41668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第五阶段：需求管理阶段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894072" y="4557636"/>
            <a:ext cx="604868" cy="540000"/>
            <a:chOff x="4022431" y="654654"/>
            <a:chExt cx="604868" cy="540000"/>
          </a:xfrm>
          <a:solidFill>
            <a:schemeClr val="accent2"/>
          </a:solidFill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>
              <a:off x="4022431" y="654654"/>
              <a:ext cx="604868" cy="54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p>
              <a:pPr algn="ctr"/>
              <a:endParaRPr lang="zh-CN" altLang="en-US" dirty="0"/>
            </a:p>
          </p:txBody>
        </p:sp>
        <p:sp>
          <p:nvSpPr>
            <p:cNvPr id="12" name="TextBox 27"/>
            <p:cNvSpPr txBox="1"/>
            <p:nvPr/>
          </p:nvSpPr>
          <p:spPr>
            <a:xfrm>
              <a:off x="4180849" y="724599"/>
              <a:ext cx="288032" cy="39878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TextBox 34"/>
          <p:cNvSpPr txBox="1"/>
          <p:nvPr/>
        </p:nvSpPr>
        <p:spPr>
          <a:xfrm>
            <a:off x="4531360" y="4627880"/>
            <a:ext cx="41668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第六阶段：需求项目收尾阶段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5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5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5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5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5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2" grpId="0"/>
      <p:bldP spid="33" grpId="0"/>
      <p:bldP spid="34" grpId="0"/>
      <p:bldP spid="35" grpId="0"/>
      <p:bldP spid="5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67494"/>
            <a:ext cx="3600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14 Version and Scope</a:t>
            </a:r>
            <a:r>
              <a:rPr lang="zh-CN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文档 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0" name="图片 -1"/>
          <p:cNvPicPr/>
          <p:nvPr/>
        </p:nvPicPr>
        <p:blipFill>
          <a:blip r:embed="rId1"/>
          <a:stretch>
            <a:fillRect/>
          </a:stretch>
        </p:blipFill>
        <p:spPr>
          <a:xfrm>
            <a:off x="2032000" y="58737"/>
            <a:ext cx="6256020" cy="152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@[98Z%JO1WJ@E4%6QNA0E]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" y="779145"/>
            <a:ext cx="8334375" cy="4255770"/>
          </a:xfrm>
          <a:prstGeom prst="rect">
            <a:avLst/>
          </a:prstGeom>
        </p:spPr>
      </p:pic>
    </p:spTree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67494"/>
            <a:ext cx="3600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识别相关用户群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0" name="图片 -1"/>
          <p:cNvPicPr/>
          <p:nvPr/>
        </p:nvPicPr>
        <p:blipFill>
          <a:blip r:embed="rId1"/>
          <a:stretch>
            <a:fillRect/>
          </a:stretch>
        </p:blipFill>
        <p:spPr>
          <a:xfrm>
            <a:off x="2032000" y="58737"/>
            <a:ext cx="6256020" cy="152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 descr=")X{3`}9L5O0XFTR]U$X99T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85" y="877570"/>
            <a:ext cx="8950325" cy="4177665"/>
          </a:xfrm>
          <a:prstGeom prst="rect">
            <a:avLst/>
          </a:prstGeom>
        </p:spPr>
      </p:pic>
    </p:spTree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67494"/>
            <a:ext cx="3600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16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识别相关用户群、分类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0" name="图片 -1"/>
          <p:cNvPicPr/>
          <p:nvPr/>
        </p:nvPicPr>
        <p:blipFill>
          <a:blip r:embed="rId1"/>
          <a:stretch>
            <a:fillRect/>
          </a:stretch>
        </p:blipFill>
        <p:spPr>
          <a:xfrm>
            <a:off x="2032000" y="58737"/>
            <a:ext cx="6256020" cy="152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62WL(@(N`KR3{YPH4FUGJ{Q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5" y="890905"/>
            <a:ext cx="6249035" cy="1699260"/>
          </a:xfrm>
          <a:prstGeom prst="rect">
            <a:avLst/>
          </a:prstGeom>
        </p:spPr>
      </p:pic>
      <p:pic>
        <p:nvPicPr>
          <p:cNvPr id="5" name="图片 4" descr="DFNNKV1E4PHLIMO4MRTSLF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5" y="2660015"/>
            <a:ext cx="5045075" cy="2247900"/>
          </a:xfrm>
          <a:prstGeom prst="rect">
            <a:avLst/>
          </a:prstGeom>
        </p:spPr>
      </p:pic>
      <p:pic>
        <p:nvPicPr>
          <p:cNvPr id="6" name="图片 5" descr="1$Q{[E0~6C@([KX{9TCMHD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090" y="677545"/>
            <a:ext cx="6226175" cy="2125980"/>
          </a:xfrm>
          <a:prstGeom prst="rect">
            <a:avLst/>
          </a:prstGeom>
        </p:spPr>
      </p:pic>
      <p:pic>
        <p:nvPicPr>
          <p:cNvPr id="7" name="图片 6" descr="MPNR[`DDTN)4`PO8L5Y3)D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5480" y="205740"/>
            <a:ext cx="6774815" cy="4702175"/>
          </a:xfrm>
          <a:prstGeom prst="rect">
            <a:avLst/>
          </a:prstGeom>
        </p:spPr>
      </p:pic>
    </p:spTree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67494"/>
            <a:ext cx="3600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对需求代表进行确认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0" name="图片 -1"/>
          <p:cNvPicPr/>
          <p:nvPr/>
        </p:nvPicPr>
        <p:blipFill>
          <a:blip r:embed="rId1"/>
          <a:stretch>
            <a:fillRect/>
          </a:stretch>
        </p:blipFill>
        <p:spPr>
          <a:xfrm>
            <a:off x="2032000" y="58737"/>
            <a:ext cx="6256020" cy="152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613" descr="2~49SD@]K9W6%7KG1XI27T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" y="900430"/>
            <a:ext cx="5661660" cy="24333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-2147482620" descr="FQ5LP}U~NPNZTBZX2TG)91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" y="951230"/>
            <a:ext cx="8352790" cy="24663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-2147482619" descr="AY7V$QM$9EXY4CAQMNM@3`V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068" y="1042670"/>
            <a:ext cx="6315075" cy="2622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-2147482618" descr="U~}XN@@WG5%PLFP10[L)CA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885" y="778193"/>
            <a:ext cx="12105640" cy="40684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-2147482617" descr="{9R4G]96@9D2X`RNV6B053B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4813" y="1961515"/>
            <a:ext cx="6320155" cy="2362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-2147482616" descr="CIDL2(6A_CR@WOKGNSN9D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885" y="1556385"/>
            <a:ext cx="6018530" cy="28282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-2147482615" descr="[~WV~Y~8C5}GE`6UVNZ8_}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5493" y="1332548"/>
            <a:ext cx="6355715" cy="24771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-2147482614" descr="VVK1CK[6R8L$`Y8@}IPTBG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288" y="903288"/>
            <a:ext cx="7315835" cy="2562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67494"/>
            <a:ext cx="3600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18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相关制作原型获取需求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0" name="图片 -1"/>
          <p:cNvPicPr/>
          <p:nvPr/>
        </p:nvPicPr>
        <p:blipFill>
          <a:blip r:embed="rId1"/>
          <a:stretch>
            <a:fillRect/>
          </a:stretch>
        </p:blipFill>
        <p:spPr>
          <a:xfrm>
            <a:off x="2032000" y="58737"/>
            <a:ext cx="6256020" cy="152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FEOK{7W_SC_]EJUO{EHCFO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05" y="918845"/>
            <a:ext cx="8291830" cy="4275455"/>
          </a:xfrm>
          <a:prstGeom prst="rect">
            <a:avLst/>
          </a:prstGeom>
        </p:spPr>
      </p:pic>
    </p:spTree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25837" y="394"/>
            <a:ext cx="9144000" cy="5146500"/>
          </a:xfrm>
          <a:prstGeom prst="rect">
            <a:avLst/>
          </a:prstGeom>
          <a:solidFill>
            <a:srgbClr val="056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30"/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3773809" y="2343166"/>
            <a:ext cx="2283989" cy="2803728"/>
          </a:xfrm>
          <a:prstGeom prst="rect">
            <a:avLst/>
          </a:prstGeom>
        </p:spPr>
      </p:pic>
      <p:sp>
        <p:nvSpPr>
          <p:cNvPr id="7" name="Rectangle 3"/>
          <p:cNvSpPr/>
          <p:nvPr/>
        </p:nvSpPr>
        <p:spPr bwMode="auto">
          <a:xfrm>
            <a:off x="842374" y="2343166"/>
            <a:ext cx="7572640" cy="556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需求分析阶段（验证）</a:t>
            </a:r>
            <a:endParaRPr lang="zh-CN" altLang="en-US" sz="3175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19-40</a:t>
            </a:r>
            <a:endParaRPr lang="en-US" altLang="zh-CN" sz="3175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8" name="Rectangle 2"/>
          <p:cNvSpPr/>
          <p:nvPr/>
        </p:nvSpPr>
        <p:spPr bwMode="auto">
          <a:xfrm>
            <a:off x="1290349" y="2800334"/>
            <a:ext cx="6676690" cy="329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sz="9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4399883" y="1323388"/>
            <a:ext cx="457621" cy="724738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72567" tIns="36284" rIns="72567" bIns="36284" numCol="1" anchor="t" anchorCtr="0" compatLnSpc="1"/>
          <a:lstStyle/>
          <a:p>
            <a:pPr defTabSz="933450"/>
            <a:endParaRPr lang="en-US" sz="1825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Tm="338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67494"/>
            <a:ext cx="3600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用例文档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3}%4$~5%_IHL0988`H483`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4735" y="2540"/>
            <a:ext cx="4582160" cy="5137785"/>
          </a:xfrm>
          <a:prstGeom prst="rect">
            <a:avLst/>
          </a:prstGeom>
        </p:spPr>
      </p:pic>
      <p:pic>
        <p:nvPicPr>
          <p:cNvPr id="6" name="图片 5" descr="XUJ$RSGXD9H@E$HMNI1F)G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666115"/>
            <a:ext cx="2148840" cy="4473575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4585" y="267335"/>
            <a:ext cx="6717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用例图、用例场景说明、界面原型、对话框图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3}%4$~5%_IHL0988`H483`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6930" y="554990"/>
            <a:ext cx="4582160" cy="5137785"/>
          </a:xfrm>
          <a:prstGeom prst="rect">
            <a:avLst/>
          </a:prstGeom>
        </p:spPr>
      </p:pic>
      <p:pic>
        <p:nvPicPr>
          <p:cNvPr id="3" name="图片 2" descr="KFLN5_UQTJM@~I]NI28IBF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" y="800100"/>
            <a:ext cx="8020050" cy="3648075"/>
          </a:xfrm>
          <a:prstGeom prst="rect">
            <a:avLst/>
          </a:prstGeom>
        </p:spPr>
      </p:pic>
      <p:pic>
        <p:nvPicPr>
          <p:cNvPr id="4" name="图片 3" descr="@~33CI7LNO34I_5)]8B)[B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95" y="1550670"/>
            <a:ext cx="5273675" cy="3147060"/>
          </a:xfrm>
          <a:prstGeom prst="rect">
            <a:avLst/>
          </a:prstGeom>
        </p:spPr>
      </p:pic>
      <p:pic>
        <p:nvPicPr>
          <p:cNvPr id="-2147482618" name="图片 -2147482619" descr="GJ`8WQ~XQ]7T9003HOJ4X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90" y="1233170"/>
            <a:ext cx="9277350" cy="33547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214748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-2147482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-21474826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-214748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4585" y="267335"/>
            <a:ext cx="6717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用户的非功能性需求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%R09Q2[3CRB{I468M3)9Y}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6480" y="876935"/>
            <a:ext cx="2202180" cy="3063240"/>
          </a:xfrm>
          <a:prstGeom prst="rect">
            <a:avLst/>
          </a:prstGeom>
        </p:spPr>
      </p:pic>
      <p:pic>
        <p:nvPicPr>
          <p:cNvPr id="9" name="图片 8" descr="E8_4_2O6YF(Q~YVU1C1]E~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" y="963930"/>
            <a:ext cx="4700905" cy="3900805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4585" y="267335"/>
            <a:ext cx="6717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用户的优先级打分排序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3T3_YI]OC_G9[2STO07)7D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370" y="899160"/>
            <a:ext cx="2194560" cy="2148840"/>
          </a:xfrm>
          <a:prstGeom prst="rect">
            <a:avLst/>
          </a:prstGeom>
        </p:spPr>
      </p:pic>
      <p:pic>
        <p:nvPicPr>
          <p:cNvPr id="4" name="图片 3" descr="(L8$YB%RYA0)VF[71I65S]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80" y="113665"/>
            <a:ext cx="6439535" cy="4915535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25837" y="394"/>
            <a:ext cx="9144000" cy="5146500"/>
          </a:xfrm>
          <a:prstGeom prst="rect">
            <a:avLst/>
          </a:prstGeom>
          <a:solidFill>
            <a:srgbClr val="056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30"/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3773809" y="2343166"/>
            <a:ext cx="2283989" cy="2803728"/>
          </a:xfrm>
          <a:prstGeom prst="rect">
            <a:avLst/>
          </a:prstGeom>
        </p:spPr>
      </p:pic>
      <p:sp>
        <p:nvSpPr>
          <p:cNvPr id="7" name="Rectangle 3"/>
          <p:cNvSpPr/>
          <p:nvPr/>
        </p:nvSpPr>
        <p:spPr bwMode="auto">
          <a:xfrm>
            <a:off x="842374" y="2343166"/>
            <a:ext cx="7572640" cy="556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杂：平时工作</a:t>
            </a:r>
            <a:endParaRPr lang="zh-CN" altLang="en-US" sz="3175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3175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（</a:t>
            </a:r>
            <a:r>
              <a:rPr lang="en-US" altLang="zh-CN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1.2.5.6.7.8</a:t>
            </a:r>
            <a:r>
              <a:rPr lang="zh-CN" altLang="en-US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）</a:t>
            </a:r>
            <a:endParaRPr lang="zh-CN" altLang="en-US" sz="3175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8" name="Rectangle 2"/>
          <p:cNvSpPr/>
          <p:nvPr/>
        </p:nvSpPr>
        <p:spPr bwMode="auto">
          <a:xfrm>
            <a:off x="1290349" y="2800334"/>
            <a:ext cx="6676690" cy="329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sz="9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4399883" y="1323388"/>
            <a:ext cx="457621" cy="724738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72567" tIns="36284" rIns="72567" bIns="36284" numCol="1" anchor="t" anchorCtr="0" compatLnSpc="1"/>
          <a:lstStyle/>
          <a:p>
            <a:pPr defTabSz="933450"/>
            <a:endParaRPr lang="en-US" sz="1825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Tm="338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4585" y="267335"/>
            <a:ext cx="6717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用户的优先级打分排序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4585" y="1038225"/>
            <a:ext cx="2682240" cy="1562100"/>
          </a:xfrm>
          <a:prstGeom prst="rect">
            <a:avLst/>
          </a:prstGeom>
        </p:spPr>
      </p:pic>
      <p:pic>
        <p:nvPicPr>
          <p:cNvPr id="6" name="图片 5" descr="WN(_51G4[36SZ`)5(X1LS1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905" y="666115"/>
            <a:ext cx="3185160" cy="1965960"/>
          </a:xfrm>
          <a:prstGeom prst="rect">
            <a:avLst/>
          </a:prstGeom>
        </p:spPr>
      </p:pic>
      <p:pic>
        <p:nvPicPr>
          <p:cNvPr id="7" name="图片 6" descr="YE]UH(SB782]T$RJHB)(V{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075" y="2632075"/>
            <a:ext cx="2750820" cy="2110740"/>
          </a:xfrm>
          <a:prstGeom prst="rect">
            <a:avLst/>
          </a:prstGeom>
        </p:spPr>
      </p:pic>
      <p:pic>
        <p:nvPicPr>
          <p:cNvPr id="8" name="图片 7" descr="DZS@TMNQX%({CZC{MGSU%5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910" y="503555"/>
            <a:ext cx="3233420" cy="4387850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4585" y="267335"/>
            <a:ext cx="6717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需求可行性及记录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6W55DJ$TU~FCBJE$[U)W8C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045" y="1097915"/>
            <a:ext cx="2369820" cy="1661160"/>
          </a:xfrm>
          <a:prstGeom prst="rect">
            <a:avLst/>
          </a:prstGeom>
        </p:spPr>
      </p:pic>
      <p:pic>
        <p:nvPicPr>
          <p:cNvPr id="6" name="图片 5" descr="4]%6EG]9JXW8T_BFD7757@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90" y="267335"/>
            <a:ext cx="5218430" cy="4147185"/>
          </a:xfrm>
          <a:prstGeom prst="rect">
            <a:avLst/>
          </a:prstGeom>
        </p:spPr>
      </p:pic>
      <p:pic>
        <p:nvPicPr>
          <p:cNvPr id="7" name="图片 6" descr="S9{YJA9NIX{78IO]@`[WZQ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475" y="2228850"/>
            <a:ext cx="6622415" cy="685800"/>
          </a:xfrm>
          <a:prstGeom prst="rect">
            <a:avLst/>
          </a:prstGeom>
        </p:spPr>
      </p:pic>
      <p:pic>
        <p:nvPicPr>
          <p:cNvPr id="8" name="图片 7" descr="Y34OVPUGELQN~P5{}]}}HF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125" y="1158240"/>
            <a:ext cx="6889115" cy="2827020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4585" y="267335"/>
            <a:ext cx="6717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24JAD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会议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C6VX94TU6L_W]W`Y(N6S(Z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680" y="727075"/>
            <a:ext cx="4474845" cy="4272280"/>
          </a:xfrm>
          <a:prstGeom prst="rect">
            <a:avLst/>
          </a:prstGeom>
        </p:spPr>
      </p:pic>
      <p:pic>
        <p:nvPicPr>
          <p:cNvPr id="4" name="图片 3" descr="W1O{P%7@WO@LR11@V2EAU%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838835"/>
            <a:ext cx="5890895" cy="3101340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4585" y="267335"/>
            <a:ext cx="6717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需求定义是否清晰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`K4A@ZGBV}MZ}EIJHDO@[S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0655" y="60325"/>
            <a:ext cx="1892935" cy="5023485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4585" y="267335"/>
            <a:ext cx="6717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功能与非功能需求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要求下限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6`O)O8IRD3LK3]93S]{~P1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345" y="1068070"/>
            <a:ext cx="1996440" cy="342900"/>
          </a:xfrm>
          <a:prstGeom prst="rect">
            <a:avLst/>
          </a:prstGeom>
        </p:spPr>
      </p:pic>
      <p:pic>
        <p:nvPicPr>
          <p:cNvPr id="4" name="图片 3" descr="GDRR}6RM97649{EQH8Z[_~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375" y="1113790"/>
            <a:ext cx="1821180" cy="251460"/>
          </a:xfrm>
          <a:prstGeom prst="rect">
            <a:avLst/>
          </a:prstGeom>
        </p:spPr>
      </p:pic>
      <p:pic>
        <p:nvPicPr>
          <p:cNvPr id="6" name="图片 5" descr="1T`65GOP%YQ9YA94_UO{M]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45" y="1852295"/>
            <a:ext cx="1821180" cy="1783080"/>
          </a:xfrm>
          <a:prstGeom prst="rect">
            <a:avLst/>
          </a:prstGeom>
        </p:spPr>
      </p:pic>
      <p:pic>
        <p:nvPicPr>
          <p:cNvPr id="7" name="图片 6" descr="4`67M9$V1F8PWG}ZPQQY5@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120" y="267335"/>
            <a:ext cx="2286000" cy="4565015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4585" y="267335"/>
            <a:ext cx="6717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所有用户的优先级排序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{7{8246$}TZ]A@816VGC$D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1755" y="1204595"/>
            <a:ext cx="9500235" cy="2885440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4585" y="267335"/>
            <a:ext cx="6717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优先级排序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考虑用户分类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需求冲突及解决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)_MS0~VL(@T8VV[A}8V7OG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0" y="861060"/>
            <a:ext cx="5532755" cy="3421380"/>
          </a:xfrm>
          <a:prstGeom prst="rect">
            <a:avLst/>
          </a:prstGeom>
        </p:spPr>
      </p:pic>
      <p:pic>
        <p:nvPicPr>
          <p:cNvPr id="5" name="图片 4" descr="2}(G9%}LF0I2]L@%W2SJX@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666115"/>
            <a:ext cx="6134735" cy="4336415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4585" y="267335"/>
            <a:ext cx="6717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优先级排序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考虑用户分类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需求冲突及解决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24585" y="1012825"/>
            <a:ext cx="751268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</a:t>
            </a:r>
            <a:r>
              <a:rPr lang="zh-CN" altLang="en-US"/>
              <a:t>1.我们的游客与学生代表在需求方面存在冲突，游客希望能在首页上看到教师信息，课程信息等内容，而我们的学生代表并不希望在首页上看到这些，更希望看到系统消息等信息。所以在此基础上进行了讨论，最后决定将在保留原来首页的基础上增加学生代表的需求。</a:t>
            </a:r>
            <a:endParaRPr lang="zh-CN" altLang="en-US"/>
          </a:p>
          <a:p>
            <a:r>
              <a:rPr lang="zh-CN" altLang="en-US"/>
              <a:t>       2.我们的项目经理为我们的开发代表讲述了我们网站的基本信息，之后开发人员觉得我们的“我的私信”这一设计部需要存在，所以小组决定将其去除。</a:t>
            </a:r>
            <a:endParaRPr lang="zh-CN" altLang="en-US"/>
          </a:p>
          <a:p>
            <a:r>
              <a:rPr lang="zh-CN" altLang="en-US"/>
              <a:t>       3.我们的学生代表与管理员存在需求方面的冲突，学生代表希望如果自己是外校的学生也能进行网站的注册成为学生，与当时管理员设置的学工号必须填写产生冲突。经过协商最后决定将注册时学工号设为必填但默认值为空，也就是如果学工号不填写，那么在管理员审核时会认为其为外校学生，审核通过。</a:t>
            </a:r>
            <a:endParaRPr lang="zh-CN" altLang="en-US"/>
          </a:p>
          <a:p>
            <a:r>
              <a:rPr lang="zh-CN" altLang="en-US"/>
              <a:t>      最后项目经理发表了结束语，此次JAD会议结束</a:t>
            </a:r>
            <a:endParaRPr lang="zh-CN" altLang="en-US"/>
          </a:p>
          <a:p>
            <a:r>
              <a:rPr lang="zh-CN" altLang="en-US"/>
              <a:t>      我们将根据各代表的反馈对我们的项目进行修改。</a:t>
            </a:r>
            <a:endParaRPr lang="zh-CN" altLang="en-US"/>
          </a:p>
        </p:txBody>
      </p:sp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4585" y="267335"/>
            <a:ext cx="6717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数据字典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]$Q[CZ)6]FM_NKW_UR(MAY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710" y="834390"/>
            <a:ext cx="3417570" cy="4117975"/>
          </a:xfrm>
          <a:prstGeom prst="rect">
            <a:avLst/>
          </a:prstGeom>
        </p:spPr>
      </p:pic>
      <p:pic>
        <p:nvPicPr>
          <p:cNvPr id="5" name="图片 4" descr="CYW)Y{DH`TQPUO~%9GKIJD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305" y="934085"/>
            <a:ext cx="4507230" cy="2282190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4585" y="267335"/>
            <a:ext cx="6717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数据字典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-ER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-2147482431" name="图片 -2147482432" descr="BY~%2)1ZFDTFD0BQZ98YN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7790" y="350520"/>
            <a:ext cx="6953885" cy="45745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" y="1891"/>
            <a:ext cx="9144000" cy="5139718"/>
          </a:xfrm>
          <a:prstGeom prst="rect">
            <a:avLst/>
          </a:prstGeom>
        </p:spPr>
      </p:pic>
      <p:sp>
        <p:nvSpPr>
          <p:cNvPr id="58" name="Rectangle 2"/>
          <p:cNvSpPr/>
          <p:nvPr/>
        </p:nvSpPr>
        <p:spPr bwMode="auto">
          <a:xfrm>
            <a:off x="1" y="1885998"/>
            <a:ext cx="3771955" cy="1371505"/>
          </a:xfrm>
          <a:prstGeom prst="rect">
            <a:avLst/>
          </a:prstGeom>
          <a:solidFill>
            <a:srgbClr val="0565A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567" tIns="36284" rIns="72567" bIns="36284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44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ヒラギノ角ゴ ProN W3" charset="0"/>
              <a:sym typeface="Gill Sans" charset="0"/>
            </a:endParaRPr>
          </a:p>
        </p:txBody>
      </p:sp>
      <p:sp>
        <p:nvSpPr>
          <p:cNvPr id="59" name="Rectangle 1"/>
          <p:cNvSpPr/>
          <p:nvPr/>
        </p:nvSpPr>
        <p:spPr bwMode="auto">
          <a:xfrm>
            <a:off x="188595" y="1345565"/>
            <a:ext cx="3190875" cy="43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175" b="1" spc="103" dirty="0" smtClean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平时工作</a:t>
            </a:r>
            <a:endParaRPr lang="zh-CN" altLang="en-US" sz="3175" b="1" spc="103" dirty="0" smtClean="0">
              <a:solidFill>
                <a:srgbClr val="0565A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grpSp>
        <p:nvGrpSpPr>
          <p:cNvPr id="115" name="组合 114" hidden="1"/>
          <p:cNvGrpSpPr/>
          <p:nvPr/>
        </p:nvGrpSpPr>
        <p:grpSpPr>
          <a:xfrm>
            <a:off x="1937151" y="2216891"/>
            <a:ext cx="1663366" cy="709752"/>
            <a:chOff x="2440944" y="2057762"/>
            <a:chExt cx="2095957" cy="894338"/>
          </a:xfrm>
        </p:grpSpPr>
        <p:sp>
          <p:nvSpPr>
            <p:cNvPr id="113" name="TextBox 112"/>
            <p:cNvSpPr txBox="1"/>
            <p:nvPr/>
          </p:nvSpPr>
          <p:spPr>
            <a:xfrm>
              <a:off x="2440944" y="2705834"/>
              <a:ext cx="2095957" cy="246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3450"/>
              <a:r>
                <a:rPr lang="en-US" altLang="zh-CN" sz="127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4+1</a:t>
              </a:r>
              <a:r>
                <a:rPr lang="zh-CN" altLang="en-US" sz="127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视图</a:t>
              </a:r>
              <a:endParaRPr lang="en-US" sz="127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444806" y="2057762"/>
              <a:ext cx="2088232" cy="6155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3450"/>
              <a:r>
                <a:rPr lang="en-US" altLang="zh-CN" sz="3175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UML</a:t>
              </a:r>
              <a:endParaRPr lang="en-US" sz="31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1131741" y="2114582"/>
            <a:ext cx="565330" cy="895317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rgbClr val="0565A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72567" tIns="36284" rIns="72567" bIns="36284" numCol="1" anchor="t" anchorCtr="0" compatLnSpc="1"/>
          <a:lstStyle/>
          <a:p>
            <a:pPr defTabSz="933450"/>
            <a:endParaRPr lang="en-US" sz="1825">
              <a:solidFill>
                <a:srgbClr val="FFFFFF"/>
              </a:solidFill>
            </a:endParaRPr>
          </a:p>
        </p:txBody>
      </p:sp>
      <p:pic>
        <p:nvPicPr>
          <p:cNvPr id="118" name="Picture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3360162">
            <a:off x="-424252" y="1991360"/>
            <a:ext cx="1734087" cy="22414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43580" y="83820"/>
            <a:ext cx="4213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：里程碑，计划阶段：</a:t>
            </a:r>
            <a:endParaRPr lang="zh-CN" altLang="en-US"/>
          </a:p>
        </p:txBody>
      </p:sp>
      <p:pic>
        <p:nvPicPr>
          <p:cNvPr id="3" name="图片 2" descr="]B6P8D79YW@5$7HF66)0YD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825" y="586105"/>
            <a:ext cx="5625465" cy="3971925"/>
          </a:xfrm>
          <a:prstGeom prst="rect">
            <a:avLst/>
          </a:prstGeom>
        </p:spPr>
      </p:pic>
    </p:spTree>
  </p:cSld>
  <p:clrMapOvr>
    <a:masterClrMapping/>
  </p:clrMapOvr>
  <p:transition spd="slow" advTm="383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9" grpId="0"/>
      <p:bldP spid="12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4585" y="267335"/>
            <a:ext cx="6717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系统实现环境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运行环境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5815" y="858520"/>
            <a:ext cx="715073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本系统的web服务器部署于浙江大学城市学院理科楼，由杨枨老师提供，服务器配置类型为16核CPU，1TB磁盘，200GB内存。能够达到200人并发，每人的下载速率不小于100kb/s，传送/接收/响应的时间不高于0.5s。HPZ800</a:t>
            </a:r>
            <a:endParaRPr lang="zh-CN" altLang="en-US"/>
          </a:p>
          <a:p>
            <a:r>
              <a:rPr lang="zh-CN" altLang="en-US"/>
              <a:t>支持200人同时在线，每个页面的平均反应时间不超过1秒</a:t>
            </a:r>
            <a:endParaRPr lang="zh-CN" altLang="en-US"/>
          </a:p>
          <a:p>
            <a:r>
              <a:rPr lang="zh-CN" altLang="en-US"/>
              <a:t>多人同时上传或下载资源，对于资源的传输要对客户端进行限流</a:t>
            </a:r>
            <a:endParaRPr lang="zh-CN" altLang="en-US"/>
          </a:p>
          <a:p>
            <a:r>
              <a:rPr lang="zh-CN" altLang="en-US"/>
              <a:t>每天运行8：00-21：00（TBD）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4585" y="267335"/>
            <a:ext cx="6717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系统实现环境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运行环境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124585" y="1185545"/>
            <a:ext cx="671703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硬件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可以正常上网的一台电脑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软件</a:t>
            </a:r>
            <a:r>
              <a:rPr lang="zh-CN" altLang="en-US" sz="2000" b="0">
                <a:latin typeface="Calibri" panose="020F0502020204030204" charset="0"/>
                <a:cs typeface="Calibri" panose="020F0502020204030204" charset="0"/>
              </a:rPr>
              <a:t></a:t>
            </a:r>
            <a:r>
              <a:rPr lang="en-US" altLang="zh-CN" sz="2000" b="0">
                <a:latin typeface="Calibri" panose="020F0502020204030204" charset="0"/>
                <a:cs typeface="Calibri" panose="020F0502020204030204" charset="0"/>
              </a:rPr>
              <a:t>F</a:t>
            </a:r>
            <a:r>
              <a:rPr lang="en-US" altLang="zh-CN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irefox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2000" b="0">
                <a:latin typeface="Calibri" panose="020F0502020204030204" charset="0"/>
                <a:cs typeface="Calibri" panose="020F0502020204030204" charset="0"/>
              </a:rPr>
              <a:t>google chrome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2000" b="0">
                <a:latin typeface="Calibri" panose="020F0502020204030204" charset="0"/>
                <a:cs typeface="Calibri" panose="020F0502020204030204" charset="0"/>
              </a:rPr>
              <a:t>ie32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2000" b="0">
                <a:latin typeface="Calibri" panose="020F0502020204030204" charset="0"/>
                <a:cs typeface="Calibri" panose="020F0502020204030204" charset="0"/>
              </a:rPr>
              <a:t>ie64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2000" b="0">
                <a:latin typeface="Calibri" panose="020F0502020204030204" charset="0"/>
                <a:cs typeface="Calibri" panose="020F0502020204030204" charset="0"/>
              </a:rPr>
              <a:t>360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安全浏览器、其它可以上网浏览的浏览器也可以支持</a:t>
            </a:r>
            <a:r>
              <a:rPr lang="en-US" altLang="zh-CN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css3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以上的</a:t>
            </a:r>
            <a:endParaRPr lang="zh-CN" altLang="en-US" sz="2000"/>
          </a:p>
        </p:txBody>
      </p:sp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4585" y="267335"/>
            <a:ext cx="6717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需求来源及索引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~8Z@EBI0L@I0}X)@UIBVI0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6670" y="5080"/>
            <a:ext cx="1943735" cy="5133340"/>
          </a:xfrm>
          <a:prstGeom prst="rect">
            <a:avLst/>
          </a:prstGeom>
        </p:spPr>
      </p:pic>
      <p:pic>
        <p:nvPicPr>
          <p:cNvPr id="4" name="图片 3" descr="~G5KW]9V$A147AS5~[3A7I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35" y="243205"/>
            <a:ext cx="6881495" cy="4656455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4585" y="267335"/>
            <a:ext cx="6717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33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复杂时序图说明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4555" y="174625"/>
            <a:ext cx="6447155" cy="4793615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4585" y="267335"/>
            <a:ext cx="6717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图匹配程度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TB2WY[`O7PC57@Y3P5{0X9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" y="-218440"/>
            <a:ext cx="5883275" cy="5418455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4585" y="267335"/>
            <a:ext cx="6717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图匹配程度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ZT0]F8]ZCKKO7[AD[8E{(D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585" y="1002030"/>
            <a:ext cx="6713855" cy="3139440"/>
          </a:xfrm>
          <a:prstGeom prst="rect">
            <a:avLst/>
          </a:prstGeom>
        </p:spPr>
      </p:pic>
      <p:pic>
        <p:nvPicPr>
          <p:cNvPr id="5" name="图片 4" descr="Y}ZX4RSS2{}V7TM(TVW7S]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110" y="1186180"/>
            <a:ext cx="6873875" cy="2644140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4585" y="267335"/>
            <a:ext cx="6717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35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9`6J7N4YW_4)S9BK`GWEF{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4585" y="182245"/>
            <a:ext cx="6530975" cy="4778375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4585" y="267335"/>
            <a:ext cx="6717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35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-ISO9001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XSGFT)Q8%WN1_PIQ][%G}W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2365" y="1630680"/>
            <a:ext cx="6858635" cy="1882140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4585" y="267335"/>
            <a:ext cx="6717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35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43~F(D0AG6ZNQ6OV{U)3N_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6770" y="122555"/>
            <a:ext cx="4983480" cy="5043170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4585" y="267335"/>
            <a:ext cx="6717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37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DS3~NW)U~CU025{[VT(59[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530" y="1061085"/>
            <a:ext cx="7774305" cy="3841750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" y="1891"/>
            <a:ext cx="9144000" cy="5139718"/>
          </a:xfrm>
          <a:prstGeom prst="rect">
            <a:avLst/>
          </a:prstGeom>
        </p:spPr>
      </p:pic>
      <p:sp>
        <p:nvSpPr>
          <p:cNvPr id="58" name="Rectangle 2"/>
          <p:cNvSpPr/>
          <p:nvPr/>
        </p:nvSpPr>
        <p:spPr bwMode="auto">
          <a:xfrm>
            <a:off x="1" y="1885998"/>
            <a:ext cx="3771955" cy="1371505"/>
          </a:xfrm>
          <a:prstGeom prst="rect">
            <a:avLst/>
          </a:prstGeom>
          <a:solidFill>
            <a:srgbClr val="0565A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567" tIns="36284" rIns="72567" bIns="36284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44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ヒラギノ角ゴ ProN W3" charset="0"/>
              <a:sym typeface="Gill Sans" charset="0"/>
            </a:endParaRPr>
          </a:p>
        </p:txBody>
      </p:sp>
      <p:sp>
        <p:nvSpPr>
          <p:cNvPr id="59" name="Rectangle 1"/>
          <p:cNvSpPr/>
          <p:nvPr/>
        </p:nvSpPr>
        <p:spPr bwMode="auto">
          <a:xfrm>
            <a:off x="188595" y="1345565"/>
            <a:ext cx="3190875" cy="43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175" b="1" spc="103" dirty="0" smtClean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平时工作</a:t>
            </a:r>
            <a:endParaRPr lang="zh-CN" altLang="en-US" sz="3175" b="1" spc="103" dirty="0" smtClean="0">
              <a:solidFill>
                <a:srgbClr val="0565A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grpSp>
        <p:nvGrpSpPr>
          <p:cNvPr id="115" name="组合 114" hidden="1"/>
          <p:cNvGrpSpPr/>
          <p:nvPr/>
        </p:nvGrpSpPr>
        <p:grpSpPr>
          <a:xfrm>
            <a:off x="1937151" y="2216891"/>
            <a:ext cx="1663366" cy="709752"/>
            <a:chOff x="2440944" y="2057762"/>
            <a:chExt cx="2095957" cy="894338"/>
          </a:xfrm>
        </p:grpSpPr>
        <p:sp>
          <p:nvSpPr>
            <p:cNvPr id="113" name="TextBox 112"/>
            <p:cNvSpPr txBox="1"/>
            <p:nvPr/>
          </p:nvSpPr>
          <p:spPr>
            <a:xfrm>
              <a:off x="2440944" y="2705834"/>
              <a:ext cx="2095957" cy="246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3450"/>
              <a:r>
                <a:rPr lang="en-US" altLang="zh-CN" sz="127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4+1</a:t>
              </a:r>
              <a:r>
                <a:rPr lang="zh-CN" altLang="en-US" sz="127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视图</a:t>
              </a:r>
              <a:endParaRPr lang="en-US" sz="127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444806" y="2057762"/>
              <a:ext cx="2088232" cy="6155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3450"/>
              <a:r>
                <a:rPr lang="en-US" altLang="zh-CN" sz="3175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UML</a:t>
              </a:r>
              <a:endParaRPr lang="en-US" sz="31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1131741" y="2114582"/>
            <a:ext cx="565330" cy="895317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rgbClr val="0565A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72567" tIns="36284" rIns="72567" bIns="36284" numCol="1" anchor="t" anchorCtr="0" compatLnSpc="1"/>
          <a:lstStyle/>
          <a:p>
            <a:pPr defTabSz="933450"/>
            <a:endParaRPr lang="en-US" sz="1825">
              <a:solidFill>
                <a:srgbClr val="FFFFFF"/>
              </a:solidFill>
            </a:endParaRPr>
          </a:p>
        </p:txBody>
      </p:sp>
      <p:pic>
        <p:nvPicPr>
          <p:cNvPr id="118" name="Picture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3360162">
            <a:off x="-424252" y="1991360"/>
            <a:ext cx="1734087" cy="22414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43580" y="83820"/>
            <a:ext cx="4213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：里程碑，翻转课堂：</a:t>
            </a:r>
            <a:endParaRPr lang="zh-CN" altLang="en-US"/>
          </a:p>
        </p:txBody>
      </p:sp>
      <p:pic>
        <p:nvPicPr>
          <p:cNvPr id="5" name="图片 4" descr="JKDXR34KS]QVUJ3F9(7}_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130" y="452120"/>
            <a:ext cx="6530975" cy="1357630"/>
          </a:xfrm>
          <a:prstGeom prst="rect">
            <a:avLst/>
          </a:prstGeom>
        </p:spPr>
      </p:pic>
      <p:pic>
        <p:nvPicPr>
          <p:cNvPr id="6" name="图片 5" descr="RTSVWTWPJG2L%]18_ON$@F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425" y="3333750"/>
            <a:ext cx="6759575" cy="396240"/>
          </a:xfrm>
          <a:prstGeom prst="rect">
            <a:avLst/>
          </a:prstGeom>
        </p:spPr>
      </p:pic>
    </p:spTree>
  </p:cSld>
  <p:clrMapOvr>
    <a:masterClrMapping/>
  </p:clrMapOvr>
  <p:transition spd="slow" advTm="383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9" grpId="0"/>
      <p:bldP spid="12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4585" y="267335"/>
            <a:ext cx="6717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37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6~D{$3Y2SK{TBLW3_ZL]EL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9995" y="845820"/>
            <a:ext cx="6683375" cy="3451860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4585" y="267335"/>
            <a:ext cx="6717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37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[JY98){]K1RHSE84`18KHM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5725" y="1024890"/>
            <a:ext cx="6431915" cy="3093720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4585" y="267335"/>
            <a:ext cx="6717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38SRS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内部评审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CZB~P%QROTPP$`LEZ`GK)U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150" y="854075"/>
            <a:ext cx="4877435" cy="2529840"/>
          </a:xfrm>
          <a:prstGeom prst="rect">
            <a:avLst/>
          </a:prstGeom>
        </p:spPr>
      </p:pic>
      <p:pic>
        <p:nvPicPr>
          <p:cNvPr id="5" name="图片 4" descr="UCFP5(9JUAZG[9Q((F5UO7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860" y="580390"/>
            <a:ext cx="5532755" cy="4145915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4585" y="267335"/>
            <a:ext cx="6717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39SRS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内部评审改善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~{R7AF2W6I0O~OFRTYYBQ1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9860" y="811530"/>
            <a:ext cx="4785995" cy="4100195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67494"/>
            <a:ext cx="3600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40SRS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正式发布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95705" y="885825"/>
            <a:ext cx="726503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SRS</a:t>
            </a:r>
            <a:r>
              <a:rPr lang="zh-CN" altLang="en-US" sz="3200"/>
              <a:t>评审完后在</a:t>
            </a:r>
            <a:r>
              <a:rPr lang="en-US" altLang="zh-CN" sz="3200"/>
              <a:t>master</a:t>
            </a:r>
            <a:r>
              <a:rPr lang="zh-CN" altLang="en-US" sz="3200"/>
              <a:t>上发布正式</a:t>
            </a:r>
            <a:r>
              <a:rPr lang="en-US" altLang="zh-CN" sz="3200"/>
              <a:t>1.0.0</a:t>
            </a:r>
            <a:r>
              <a:rPr lang="zh-CN" altLang="en-US" sz="3200"/>
              <a:t>版本的</a:t>
            </a:r>
            <a:r>
              <a:rPr lang="en-US" altLang="zh-CN" sz="3200"/>
              <a:t>SRS</a:t>
            </a:r>
            <a:endParaRPr lang="en-US" altLang="zh-CN" sz="3200"/>
          </a:p>
          <a:p>
            <a:r>
              <a:rPr lang="zh-CN" altLang="en-US" sz="3200"/>
              <a:t>当前需求变更需要改动</a:t>
            </a:r>
            <a:r>
              <a:rPr lang="en-US" altLang="zh-CN" sz="3200"/>
              <a:t>SRS</a:t>
            </a:r>
            <a:r>
              <a:rPr lang="zh-CN" altLang="en-US" sz="3200"/>
              <a:t>，与基线相冲突</a:t>
            </a:r>
            <a:endParaRPr lang="zh-CN" altLang="en-US" sz="3200"/>
          </a:p>
          <a:p>
            <a:r>
              <a:rPr lang="zh-CN" altLang="en-US" sz="3200"/>
              <a:t>大型功能增删改版本号</a:t>
            </a:r>
            <a:r>
              <a:rPr lang="en-US" altLang="zh-CN" sz="3200"/>
              <a:t>+0.1</a:t>
            </a:r>
            <a:r>
              <a:rPr lang="zh-CN" altLang="en-US" sz="3200"/>
              <a:t>，小型功能变更</a:t>
            </a:r>
            <a:r>
              <a:rPr lang="en-US" altLang="zh-CN" sz="3200"/>
              <a:t>+0.01</a:t>
            </a:r>
            <a:endParaRPr lang="en-US" altLang="zh-CN" sz="3200"/>
          </a:p>
          <a:p>
            <a:r>
              <a:rPr lang="zh-CN" altLang="en-US" sz="3200"/>
              <a:t>项目达到愿景与范围新一阶段版本号</a:t>
            </a:r>
            <a:r>
              <a:rPr lang="en-US" altLang="zh-CN" sz="3200"/>
              <a:t>+1</a:t>
            </a:r>
            <a:endParaRPr lang="en-US" altLang="zh-CN" sz="3200"/>
          </a:p>
        </p:txBody>
      </p:sp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25837" y="394"/>
            <a:ext cx="9144000" cy="5146500"/>
          </a:xfrm>
          <a:prstGeom prst="rect">
            <a:avLst/>
          </a:prstGeom>
          <a:solidFill>
            <a:srgbClr val="056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30"/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3773809" y="2343166"/>
            <a:ext cx="2283989" cy="2803728"/>
          </a:xfrm>
          <a:prstGeom prst="rect">
            <a:avLst/>
          </a:prstGeom>
        </p:spPr>
      </p:pic>
      <p:sp>
        <p:nvSpPr>
          <p:cNvPr id="7" name="Rectangle 3"/>
          <p:cNvSpPr/>
          <p:nvPr/>
        </p:nvSpPr>
        <p:spPr bwMode="auto">
          <a:xfrm>
            <a:off x="842374" y="2343166"/>
            <a:ext cx="7572640" cy="556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需求管理阶段</a:t>
            </a:r>
            <a:endParaRPr lang="zh-CN" altLang="en-US" sz="3175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41-45</a:t>
            </a:r>
            <a:endParaRPr lang="en-US" altLang="zh-CN" sz="3175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8" name="Rectangle 2"/>
          <p:cNvSpPr/>
          <p:nvPr/>
        </p:nvSpPr>
        <p:spPr bwMode="auto">
          <a:xfrm>
            <a:off x="1290349" y="2800334"/>
            <a:ext cx="6676690" cy="329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sz="9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4399883" y="1323388"/>
            <a:ext cx="457621" cy="724738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72567" tIns="36284" rIns="72567" bIns="36284" numCol="1" anchor="t" anchorCtr="0" compatLnSpc="1"/>
          <a:lstStyle/>
          <a:p>
            <a:pPr defTabSz="933450"/>
            <a:endParaRPr lang="en-US" sz="1825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Tm="338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67494"/>
            <a:ext cx="3600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需求管理工具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2HYU5_GO@4FL1}W4PCCX8B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5670" y="-102235"/>
            <a:ext cx="3952875" cy="5045710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67494"/>
            <a:ext cx="3600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界面原型变更及确认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{08581CE5-FF76-58FD-0A3B-D9FFA9331629}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2095" y="989965"/>
            <a:ext cx="5768340" cy="3716655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67494"/>
            <a:ext cx="3600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界面原型变更及确认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3BPP7KRV2R6~EC4PR`L9X[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810" y="908685"/>
            <a:ext cx="7693660" cy="3916680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67494"/>
            <a:ext cx="3600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42CCB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W7FKM2{V9NO`MXB2V1MTGK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4630" y="149225"/>
            <a:ext cx="4521200" cy="4906645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" y="1891"/>
            <a:ext cx="9144000" cy="5139718"/>
          </a:xfrm>
          <a:prstGeom prst="rect">
            <a:avLst/>
          </a:prstGeom>
        </p:spPr>
      </p:pic>
      <p:sp>
        <p:nvSpPr>
          <p:cNvPr id="58" name="Rectangle 2"/>
          <p:cNvSpPr/>
          <p:nvPr/>
        </p:nvSpPr>
        <p:spPr bwMode="auto">
          <a:xfrm>
            <a:off x="1" y="1885998"/>
            <a:ext cx="3771955" cy="1371505"/>
          </a:xfrm>
          <a:prstGeom prst="rect">
            <a:avLst/>
          </a:prstGeom>
          <a:solidFill>
            <a:srgbClr val="0565A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567" tIns="36284" rIns="72567" bIns="36284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44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ヒラギノ角ゴ ProN W3" charset="0"/>
              <a:sym typeface="Gill Sans" charset="0"/>
            </a:endParaRPr>
          </a:p>
        </p:txBody>
      </p:sp>
      <p:sp>
        <p:nvSpPr>
          <p:cNvPr id="59" name="Rectangle 1"/>
          <p:cNvSpPr/>
          <p:nvPr/>
        </p:nvSpPr>
        <p:spPr bwMode="auto">
          <a:xfrm>
            <a:off x="188595" y="1345565"/>
            <a:ext cx="3190875" cy="43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175" b="1" spc="103" dirty="0" smtClean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平时工作</a:t>
            </a:r>
            <a:endParaRPr lang="zh-CN" altLang="en-US" sz="3175" b="1" spc="103" dirty="0" smtClean="0">
              <a:solidFill>
                <a:srgbClr val="0565A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grpSp>
        <p:nvGrpSpPr>
          <p:cNvPr id="115" name="组合 114" hidden="1"/>
          <p:cNvGrpSpPr/>
          <p:nvPr/>
        </p:nvGrpSpPr>
        <p:grpSpPr>
          <a:xfrm>
            <a:off x="1937151" y="2216891"/>
            <a:ext cx="1663366" cy="709752"/>
            <a:chOff x="2440944" y="2057762"/>
            <a:chExt cx="2095957" cy="894338"/>
          </a:xfrm>
        </p:grpSpPr>
        <p:sp>
          <p:nvSpPr>
            <p:cNvPr id="113" name="TextBox 112"/>
            <p:cNvSpPr txBox="1"/>
            <p:nvPr/>
          </p:nvSpPr>
          <p:spPr>
            <a:xfrm>
              <a:off x="2440944" y="2705834"/>
              <a:ext cx="2095957" cy="246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3450"/>
              <a:r>
                <a:rPr lang="en-US" altLang="zh-CN" sz="127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4+1</a:t>
              </a:r>
              <a:r>
                <a:rPr lang="zh-CN" altLang="en-US" sz="127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视图</a:t>
              </a:r>
              <a:endParaRPr lang="en-US" sz="127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444806" y="2057762"/>
              <a:ext cx="2088232" cy="6155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3450"/>
              <a:r>
                <a:rPr lang="en-US" altLang="zh-CN" sz="3175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UML</a:t>
              </a:r>
              <a:endParaRPr lang="en-US" sz="31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1131741" y="2114582"/>
            <a:ext cx="565330" cy="895317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rgbClr val="0565A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72567" tIns="36284" rIns="72567" bIns="36284" numCol="1" anchor="t" anchorCtr="0" compatLnSpc="1"/>
          <a:lstStyle/>
          <a:p>
            <a:pPr defTabSz="933450"/>
            <a:endParaRPr lang="en-US" sz="1825">
              <a:solidFill>
                <a:srgbClr val="FFFFFF"/>
              </a:solidFill>
            </a:endParaRPr>
          </a:p>
        </p:txBody>
      </p:sp>
      <p:pic>
        <p:nvPicPr>
          <p:cNvPr id="118" name="Picture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3360162">
            <a:off x="-424252" y="1991360"/>
            <a:ext cx="1734087" cy="22414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43580" y="83820"/>
            <a:ext cx="4213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</a:t>
            </a:r>
            <a:r>
              <a:rPr lang="zh-CN" altLang="en-US"/>
              <a:t>：会议记录：</a:t>
            </a:r>
            <a:endParaRPr lang="zh-CN" altLang="en-US"/>
          </a:p>
        </p:txBody>
      </p:sp>
      <p:pic>
        <p:nvPicPr>
          <p:cNvPr id="3" name="图片 2" descr="A9L@8F06Z7E%5_]G7{4PJ1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190" y="666750"/>
            <a:ext cx="1912620" cy="3810635"/>
          </a:xfrm>
          <a:prstGeom prst="rect">
            <a:avLst/>
          </a:prstGeom>
        </p:spPr>
      </p:pic>
    </p:spTree>
  </p:cSld>
  <p:clrMapOvr>
    <a:masterClrMapping/>
  </p:clrMapOvr>
  <p:transition spd="slow" advTm="383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9" grpId="0"/>
      <p:bldP spid="12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67494"/>
            <a:ext cx="3600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43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需求变更申请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可行性分析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0" name="表格 -1"/>
          <p:cNvGraphicFramePr/>
          <p:nvPr/>
        </p:nvGraphicFramePr>
        <p:xfrm>
          <a:off x="1622425" y="1069340"/>
          <a:ext cx="5763895" cy="402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1875"/>
                <a:gridCol w="4732020"/>
              </a:tblGrid>
              <a:tr h="1593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属性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EB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EBE"/>
                    </a:solidFill>
                  </a:tcPr>
                </a:tc>
              </a:tr>
              <a:tr h="1593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变更来源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教师客户代表：杨枨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93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变更请求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C-1</a:t>
                      </a:r>
                      <a:endParaRPr lang="en-US" altLang="zh-CN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93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变更类型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需求变更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93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提交日期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2017-12-28</a:t>
                      </a:r>
                      <a:endParaRPr lang="en-US" altLang="zh-CN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93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更新日期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201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7-12-28</a:t>
                      </a:r>
                      <a:endParaRPr lang="en-US" altLang="zh-CN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93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标题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教师需求变更申请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93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将教师介绍的修改功能放在个人中心中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93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实现优先级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93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预估总时间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24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工时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93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成本影响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5*1*24*30=3600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元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93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预计排天影响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天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持续时间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93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质量影响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满足教师客户的需求，界面无重大质量变化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93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评估人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93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修改人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张晓钒、谢正树、郑丁公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提交人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杨枨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93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提交人优先级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高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93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计划发布版本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1.0.0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93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软件工程系列课程教学辅助网站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93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状态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已提交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93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验证人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嵇德宏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93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可行性</a:t>
                      </a:r>
                      <a:endParaRPr lang="zh-CN" altLang="en-US" sz="1200" b="0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高</a:t>
                      </a:r>
                      <a:endParaRPr lang="zh-CN" altLang="en-US" sz="1200" b="0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67494"/>
            <a:ext cx="3600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需求变更申请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可行性分析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JS1R_2V_4YZJJBZ)~QE[J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906780"/>
            <a:ext cx="9609455" cy="3619500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67494"/>
            <a:ext cx="3600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需求变更申请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可行性分析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47S69K4Y99LNY9S5R9N%{7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" y="979805"/>
            <a:ext cx="10058400" cy="3183255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67494"/>
            <a:ext cx="3600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44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需求变更影响分析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TUZ(6]RA}CUIT5$P4T~BWY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6965" y="292100"/>
            <a:ext cx="4425315" cy="4559300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67494"/>
            <a:ext cx="3600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45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影响的计划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N6I[DF65OY@~Q](AE60C4V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505" y="930910"/>
            <a:ext cx="9135745" cy="3689985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25837" y="394"/>
            <a:ext cx="9144000" cy="5146500"/>
          </a:xfrm>
          <a:prstGeom prst="rect">
            <a:avLst/>
          </a:prstGeom>
          <a:solidFill>
            <a:srgbClr val="056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30"/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3773809" y="2343166"/>
            <a:ext cx="2283989" cy="2803728"/>
          </a:xfrm>
          <a:prstGeom prst="rect">
            <a:avLst/>
          </a:prstGeom>
        </p:spPr>
      </p:pic>
      <p:sp>
        <p:nvSpPr>
          <p:cNvPr id="7" name="Rectangle 3"/>
          <p:cNvSpPr/>
          <p:nvPr/>
        </p:nvSpPr>
        <p:spPr bwMode="auto">
          <a:xfrm>
            <a:off x="842374" y="2343166"/>
            <a:ext cx="7572640" cy="556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其它</a:t>
            </a:r>
            <a:endParaRPr lang="zh-CN" altLang="en-US" sz="3175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46-50</a:t>
            </a:r>
            <a:endParaRPr lang="en-US" altLang="zh-CN" sz="3175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8" name="Rectangle 2"/>
          <p:cNvSpPr/>
          <p:nvPr/>
        </p:nvSpPr>
        <p:spPr bwMode="auto">
          <a:xfrm>
            <a:off x="1290349" y="2800334"/>
            <a:ext cx="6676690" cy="329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sz="9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4399883" y="1323388"/>
            <a:ext cx="457621" cy="724738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72567" tIns="36284" rIns="72567" bIns="36284" numCol="1" anchor="t" anchorCtr="0" compatLnSpc="1"/>
          <a:lstStyle/>
          <a:p>
            <a:pPr defTabSz="933450"/>
            <a:endParaRPr lang="en-US" sz="1825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Tm="338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67494"/>
            <a:ext cx="3600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46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高保真界面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GW9C)$@S4B{N[6N36FM`8M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695" y="1079500"/>
            <a:ext cx="7150735" cy="3863340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67494"/>
            <a:ext cx="3600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47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移动端访问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5695" y="962660"/>
            <a:ext cx="39166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https://h4dwzg.axshare.com</a:t>
            </a:r>
            <a:endParaRPr lang="zh-CN" altLang="en-US"/>
          </a:p>
        </p:txBody>
      </p:sp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67494"/>
            <a:ext cx="3600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48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后续计划安排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8B$)K%6]_]ZIQQ[TIUUOJK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785" y="1699260"/>
            <a:ext cx="6995795" cy="1744980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67494"/>
            <a:ext cx="3600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49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设计与实现计划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`XNO0VYADQBTAXZSW%L1WF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3080" y="1402715"/>
            <a:ext cx="6028690" cy="3155950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" y="1891"/>
            <a:ext cx="9144000" cy="5139718"/>
          </a:xfrm>
          <a:prstGeom prst="rect">
            <a:avLst/>
          </a:prstGeom>
        </p:spPr>
      </p:pic>
      <p:sp>
        <p:nvSpPr>
          <p:cNvPr id="58" name="Rectangle 2"/>
          <p:cNvSpPr/>
          <p:nvPr/>
        </p:nvSpPr>
        <p:spPr bwMode="auto">
          <a:xfrm>
            <a:off x="1" y="1885998"/>
            <a:ext cx="3771955" cy="1371505"/>
          </a:xfrm>
          <a:prstGeom prst="rect">
            <a:avLst/>
          </a:prstGeom>
          <a:solidFill>
            <a:srgbClr val="0565A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567" tIns="36284" rIns="72567" bIns="36284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44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ヒラギノ角ゴ ProN W3" charset="0"/>
              <a:sym typeface="Gill Sans" charset="0"/>
            </a:endParaRPr>
          </a:p>
        </p:txBody>
      </p:sp>
      <p:sp>
        <p:nvSpPr>
          <p:cNvPr id="59" name="Rectangle 1"/>
          <p:cNvSpPr/>
          <p:nvPr/>
        </p:nvSpPr>
        <p:spPr bwMode="auto">
          <a:xfrm>
            <a:off x="188595" y="1345565"/>
            <a:ext cx="3190875" cy="43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175" b="1" spc="103" dirty="0" smtClean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平时工作</a:t>
            </a:r>
            <a:endParaRPr lang="zh-CN" altLang="en-US" sz="3175" b="1" spc="103" dirty="0" smtClean="0">
              <a:solidFill>
                <a:srgbClr val="0565A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grpSp>
        <p:nvGrpSpPr>
          <p:cNvPr id="115" name="组合 114" hidden="1"/>
          <p:cNvGrpSpPr/>
          <p:nvPr/>
        </p:nvGrpSpPr>
        <p:grpSpPr>
          <a:xfrm>
            <a:off x="1937151" y="2216891"/>
            <a:ext cx="1663366" cy="709752"/>
            <a:chOff x="2440944" y="2057762"/>
            <a:chExt cx="2095957" cy="894338"/>
          </a:xfrm>
        </p:grpSpPr>
        <p:sp>
          <p:nvSpPr>
            <p:cNvPr id="113" name="TextBox 112"/>
            <p:cNvSpPr txBox="1"/>
            <p:nvPr/>
          </p:nvSpPr>
          <p:spPr>
            <a:xfrm>
              <a:off x="2440944" y="2705834"/>
              <a:ext cx="2095957" cy="246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3450"/>
              <a:r>
                <a:rPr lang="en-US" altLang="zh-CN" sz="127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4+1</a:t>
              </a:r>
              <a:r>
                <a:rPr lang="zh-CN" altLang="en-US" sz="127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视图</a:t>
              </a:r>
              <a:endParaRPr lang="en-US" sz="127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444806" y="2057762"/>
              <a:ext cx="2088232" cy="6155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3450"/>
              <a:r>
                <a:rPr lang="en-US" altLang="zh-CN" sz="3175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UML</a:t>
              </a:r>
              <a:endParaRPr lang="en-US" sz="31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1131741" y="2114582"/>
            <a:ext cx="565330" cy="895317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rgbClr val="0565A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72567" tIns="36284" rIns="72567" bIns="36284" numCol="1" anchor="t" anchorCtr="0" compatLnSpc="1"/>
          <a:lstStyle/>
          <a:p>
            <a:pPr defTabSz="933450"/>
            <a:endParaRPr lang="en-US" sz="1825">
              <a:solidFill>
                <a:srgbClr val="FFFFFF"/>
              </a:solidFill>
            </a:endParaRPr>
          </a:p>
        </p:txBody>
      </p:sp>
      <p:pic>
        <p:nvPicPr>
          <p:cNvPr id="118" name="Picture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3360162">
            <a:off x="-424252" y="1991360"/>
            <a:ext cx="1734087" cy="22414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43580" y="83820"/>
            <a:ext cx="4213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</a:t>
            </a:r>
            <a:r>
              <a:rPr lang="zh-CN" altLang="en-US"/>
              <a:t>：会议记录具体内容：</a:t>
            </a:r>
            <a:endParaRPr lang="zh-CN" altLang="en-US"/>
          </a:p>
        </p:txBody>
      </p:sp>
      <p:pic>
        <p:nvPicPr>
          <p:cNvPr id="3" name="图片 2" descr="NY~R6MWF3HJJE2LND96J6}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030" y="464820"/>
            <a:ext cx="3743325" cy="4499610"/>
          </a:xfrm>
          <a:prstGeom prst="rect">
            <a:avLst/>
          </a:prstGeom>
        </p:spPr>
      </p:pic>
    </p:spTree>
  </p:cSld>
  <p:clrMapOvr>
    <a:masterClrMapping/>
  </p:clrMapOvr>
  <p:transition spd="slow" advTm="383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9" grpId="0"/>
      <p:bldP spid="12" grpId="0" bldLvl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67494"/>
            <a:ext cx="3600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50Team Building</a:t>
            </a:r>
            <a:endParaRPr 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25837" y="394"/>
            <a:ext cx="9144000" cy="5146500"/>
          </a:xfrm>
          <a:prstGeom prst="rect">
            <a:avLst/>
          </a:prstGeom>
          <a:solidFill>
            <a:srgbClr val="056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30"/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3773809" y="2343166"/>
            <a:ext cx="2283989" cy="2803728"/>
          </a:xfrm>
          <a:prstGeom prst="rect">
            <a:avLst/>
          </a:prstGeom>
        </p:spPr>
      </p:pic>
      <p:sp>
        <p:nvSpPr>
          <p:cNvPr id="7" name="Rectangle 3"/>
          <p:cNvSpPr/>
          <p:nvPr/>
        </p:nvSpPr>
        <p:spPr bwMode="auto">
          <a:xfrm>
            <a:off x="842374" y="2343166"/>
            <a:ext cx="7572640" cy="556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1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项目总结</a:t>
            </a:r>
            <a:endParaRPr lang="zh-CN" altLang="en-US" sz="3175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8" name="Rectangle 2"/>
          <p:cNvSpPr/>
          <p:nvPr/>
        </p:nvSpPr>
        <p:spPr bwMode="auto">
          <a:xfrm>
            <a:off x="1290349" y="2800334"/>
            <a:ext cx="6676690" cy="329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sz="9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4399883" y="1323388"/>
            <a:ext cx="457621" cy="724738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72567" tIns="36284" rIns="72567" bIns="36284" numCol="1" anchor="t" anchorCtr="0" compatLnSpc="1"/>
          <a:lstStyle/>
          <a:p>
            <a:pPr defTabSz="933450"/>
            <a:endParaRPr lang="en-US" sz="1825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Tm="338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bldLvl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67494"/>
            <a:ext cx="3600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51.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_9OKNZLWOF1A5W$A$WC@Q@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3455" y="981075"/>
            <a:ext cx="6873875" cy="525780"/>
          </a:xfrm>
          <a:prstGeom prst="rect">
            <a:avLst/>
          </a:prstGeom>
        </p:spPr>
      </p:pic>
      <p:pic>
        <p:nvPicPr>
          <p:cNvPr id="5" name="图片 4" descr="EM2`Y(K7X([4YVITXE}(LH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" y="117475"/>
            <a:ext cx="10057765" cy="4908550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67494"/>
            <a:ext cx="3600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经验教训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VV]QU)%CQ`CJE{IGW56V0{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5915" y="250825"/>
            <a:ext cx="6873875" cy="4641215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67494"/>
            <a:ext cx="3600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53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组员评价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MTM03CQ48ZB](F2XKV29E}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995" y="1162685"/>
            <a:ext cx="7879715" cy="2809240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67494"/>
            <a:ext cx="3600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54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移动课堂助理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15695" y="816610"/>
            <a:ext cx="8800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TBD</a:t>
            </a:r>
            <a:endParaRPr lang="en-US" altLang="zh-CN"/>
          </a:p>
        </p:txBody>
      </p:sp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25837" y="394"/>
            <a:ext cx="9144000" cy="5146500"/>
          </a:xfrm>
          <a:prstGeom prst="rect">
            <a:avLst/>
          </a:prstGeom>
          <a:solidFill>
            <a:srgbClr val="056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30"/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3773809" y="2343166"/>
            <a:ext cx="2283989" cy="2803728"/>
          </a:xfrm>
          <a:prstGeom prst="rect">
            <a:avLst/>
          </a:prstGeom>
        </p:spPr>
      </p:pic>
      <p:sp>
        <p:nvSpPr>
          <p:cNvPr id="7" name="Rectangle 3"/>
          <p:cNvSpPr/>
          <p:nvPr/>
        </p:nvSpPr>
        <p:spPr bwMode="auto">
          <a:xfrm>
            <a:off x="842374" y="2343166"/>
            <a:ext cx="7572640" cy="556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3175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绩效评定</a:t>
            </a:r>
            <a:endParaRPr lang="zh-CN" altLang="zh-CN" sz="3175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8" name="Rectangle 2"/>
          <p:cNvSpPr/>
          <p:nvPr/>
        </p:nvSpPr>
        <p:spPr bwMode="auto">
          <a:xfrm>
            <a:off x="1290349" y="2800334"/>
            <a:ext cx="6676690" cy="329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sz="9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4399883" y="1323388"/>
            <a:ext cx="457621" cy="724738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72567" tIns="36284" rIns="72567" bIns="36284" numCol="1" anchor="t" anchorCtr="0" compatLnSpc="1"/>
          <a:lstStyle/>
          <a:p>
            <a:pPr defTabSz="933450"/>
            <a:endParaRPr lang="en-US" sz="1825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Tm="338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bldLvl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" y="1891"/>
            <a:ext cx="9144000" cy="5139718"/>
          </a:xfrm>
          <a:prstGeom prst="rect">
            <a:avLst/>
          </a:prstGeom>
        </p:spPr>
      </p:pic>
      <p:sp>
        <p:nvSpPr>
          <p:cNvPr id="58" name="Rectangle 2"/>
          <p:cNvSpPr/>
          <p:nvPr/>
        </p:nvSpPr>
        <p:spPr bwMode="auto">
          <a:xfrm>
            <a:off x="1" y="1885998"/>
            <a:ext cx="3771955" cy="1371505"/>
          </a:xfrm>
          <a:prstGeom prst="rect">
            <a:avLst/>
          </a:prstGeom>
          <a:solidFill>
            <a:srgbClr val="0565A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567" tIns="36284" rIns="72567" bIns="36284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44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ヒラギノ角ゴ ProN W3" charset="0"/>
              <a:sym typeface="Gill Sans" charset="0"/>
            </a:endParaRPr>
          </a:p>
        </p:txBody>
      </p:sp>
      <p:sp>
        <p:nvSpPr>
          <p:cNvPr id="59" name="Rectangle 1"/>
          <p:cNvSpPr/>
          <p:nvPr/>
        </p:nvSpPr>
        <p:spPr bwMode="auto">
          <a:xfrm>
            <a:off x="188831" y="1345720"/>
            <a:ext cx="1885820" cy="43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3175" b="1" spc="103" dirty="0">
              <a:solidFill>
                <a:srgbClr val="0565A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940215" y="2216891"/>
            <a:ext cx="1657235" cy="488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3450"/>
            <a:r>
              <a:rPr lang="zh-CN" altLang="en-US" sz="3175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分工评价</a:t>
            </a:r>
            <a:endParaRPr lang="en-US" sz="317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3953565" y="1834168"/>
            <a:ext cx="537204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3450"/>
            <a:r>
              <a:rPr lang="zh-CN" altLang="en-US" dirty="0" smtClean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谢正树：手机界面原型</a:t>
            </a:r>
            <a:r>
              <a:rPr lang="en-US" altLang="zh-CN" dirty="0" smtClean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en-US" altLang="zh-CN" dirty="0" smtClean="0">
              <a:solidFill>
                <a:srgbClr val="0565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33450"/>
            <a:r>
              <a:rPr lang="zh-CN" altLang="en-US" dirty="0" smtClean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嵇</a:t>
            </a:r>
            <a:r>
              <a:rPr lang="zh-CN" altLang="en-US" dirty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德</a:t>
            </a:r>
            <a:r>
              <a:rPr lang="zh-CN" altLang="en-US" dirty="0" smtClean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宏：会议记录</a:t>
            </a:r>
            <a:r>
              <a:rPr lang="en-US" altLang="zh-CN" dirty="0" smtClean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</a:t>
            </a:r>
            <a:r>
              <a:rPr lang="en-US" dirty="0" smtClean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dirty="0" smtClean="0">
              <a:solidFill>
                <a:srgbClr val="0565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33450"/>
            <a:r>
              <a:rPr lang="zh-CN" altLang="en-US" dirty="0" smtClean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张晓钒：相关变更文档</a:t>
            </a:r>
            <a:r>
              <a:rPr lang="en-US" altLang="zh-CN" dirty="0" smtClean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r>
              <a:rPr lang="en-US" dirty="0" smtClean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dirty="0" smtClean="0">
              <a:solidFill>
                <a:srgbClr val="0565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33450"/>
            <a:r>
              <a:rPr lang="zh-CN" altLang="en-US" dirty="0" smtClean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</a:t>
            </a:r>
            <a:r>
              <a:rPr lang="zh-CN" altLang="en-US" dirty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r>
              <a:rPr lang="zh-CN" altLang="en-US" dirty="0" smtClean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颖：甘特图</a:t>
            </a:r>
            <a:r>
              <a:rPr lang="en-US" altLang="zh-CN" dirty="0" smtClean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</a:t>
            </a:r>
            <a:r>
              <a:rPr lang="en-US" dirty="0" smtClean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dirty="0" smtClean="0">
              <a:solidFill>
                <a:srgbClr val="0565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33450"/>
            <a:r>
              <a:rPr lang="zh-CN" altLang="en-US" dirty="0" smtClean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郑</a:t>
            </a:r>
            <a:r>
              <a:rPr lang="zh-CN" altLang="en-US" dirty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丁</a:t>
            </a:r>
            <a:r>
              <a:rPr lang="zh-CN" altLang="en-US" dirty="0" smtClean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公：需求工具，</a:t>
            </a:r>
            <a:r>
              <a:rPr lang="en-US" altLang="zh-CN" dirty="0" smtClean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PPT82%</a:t>
            </a:r>
            <a:endParaRPr lang="en-US" altLang="zh-CN" dirty="0" smtClean="0">
              <a:solidFill>
                <a:srgbClr val="0565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1131741" y="2114582"/>
            <a:ext cx="565330" cy="895317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rgbClr val="0565A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72567" tIns="36284" rIns="72567" bIns="36284" numCol="1" anchor="t" anchorCtr="0" compatLnSpc="1"/>
          <a:lstStyle/>
          <a:p>
            <a:pPr defTabSz="933450"/>
            <a:endParaRPr lang="en-US" sz="1825">
              <a:solidFill>
                <a:srgbClr val="FFFFFF"/>
              </a:solidFill>
            </a:endParaRPr>
          </a:p>
        </p:txBody>
      </p:sp>
      <p:pic>
        <p:nvPicPr>
          <p:cNvPr id="118" name="Picture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3360162">
            <a:off x="-424252" y="1991360"/>
            <a:ext cx="1734087" cy="2241440"/>
          </a:xfrm>
          <a:prstGeom prst="rect">
            <a:avLst/>
          </a:prstGeom>
        </p:spPr>
      </p:pic>
    </p:spTree>
  </p:cSld>
  <p:clrMapOvr>
    <a:masterClrMapping/>
  </p:clrMapOvr>
  <p:transition spd="slow" advTm="383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/>
      <p:bldP spid="116" grpId="0"/>
      <p:bldP spid="1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" y="1891"/>
            <a:ext cx="9144000" cy="5139718"/>
          </a:xfrm>
          <a:prstGeom prst="rect">
            <a:avLst/>
          </a:prstGeom>
        </p:spPr>
      </p:pic>
      <p:sp>
        <p:nvSpPr>
          <p:cNvPr id="8" name="Rectangle 716"/>
          <p:cNvSpPr/>
          <p:nvPr/>
        </p:nvSpPr>
        <p:spPr>
          <a:xfrm>
            <a:off x="-34554" y="2284405"/>
            <a:ext cx="9178555" cy="931690"/>
          </a:xfrm>
          <a:prstGeom prst="rect">
            <a:avLst/>
          </a:prstGeom>
          <a:solidFill>
            <a:srgbClr val="0565AF"/>
          </a:solidFill>
          <a:ln w="25400" cap="flat" cmpd="sng" algn="ctr">
            <a:noFill/>
            <a:prstDash val="solid"/>
          </a:ln>
          <a:effectLst/>
        </p:spPr>
        <p:txBody>
          <a:bodyPr lIns="87252" tIns="43626" rIns="87252" bIns="43626" rtlCol="0" anchor="ctr"/>
          <a:lstStyle/>
          <a:p>
            <a:pPr algn="ctr">
              <a:defRPr/>
            </a:pPr>
            <a:endParaRPr lang="id-ID" sz="1270" kern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15054" y="1314537"/>
            <a:ext cx="3358169" cy="967447"/>
          </a:xfrm>
          <a:prstGeom prst="rect">
            <a:avLst/>
          </a:prstGeom>
          <a:noFill/>
        </p:spPr>
        <p:txBody>
          <a:bodyPr wrap="none" lIns="87252" tIns="43626" rIns="87252" bIns="43626" rtlCol="0">
            <a:spAutoFit/>
          </a:bodyPr>
          <a:lstStyle>
            <a:defPPr>
              <a:defRPr lang="zh-CN"/>
            </a:defPPr>
            <a:lvl1pPr algn="just">
              <a:defRPr sz="3200" b="1">
                <a:solidFill>
                  <a:srgbClr val="FF6D6D"/>
                </a:solidFill>
                <a:latin typeface="Raleway" panose="020B0003030101060003" pitchFamily="34" charset="0"/>
              </a:defRPr>
            </a:lvl1pPr>
          </a:lstStyle>
          <a:p>
            <a:pPr defTabSz="933450"/>
            <a:r>
              <a:rPr lang="en-US" altLang="zh-CN" sz="5715" dirty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5715" dirty="0">
              <a:solidFill>
                <a:srgbClr val="0565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3088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" y="1891"/>
            <a:ext cx="9144000" cy="5139718"/>
          </a:xfrm>
          <a:prstGeom prst="rect">
            <a:avLst/>
          </a:prstGeom>
        </p:spPr>
      </p:pic>
      <p:sp>
        <p:nvSpPr>
          <p:cNvPr id="58" name="Rectangle 2"/>
          <p:cNvSpPr/>
          <p:nvPr/>
        </p:nvSpPr>
        <p:spPr bwMode="auto">
          <a:xfrm>
            <a:off x="1" y="1885998"/>
            <a:ext cx="3771955" cy="1371505"/>
          </a:xfrm>
          <a:prstGeom prst="rect">
            <a:avLst/>
          </a:prstGeom>
          <a:solidFill>
            <a:srgbClr val="0565A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567" tIns="36284" rIns="72567" bIns="36284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44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ヒラギノ角ゴ ProN W3" charset="0"/>
              <a:sym typeface="Gill Sans" charset="0"/>
            </a:endParaRPr>
          </a:p>
        </p:txBody>
      </p:sp>
      <p:sp>
        <p:nvSpPr>
          <p:cNvPr id="59" name="Rectangle 1"/>
          <p:cNvSpPr/>
          <p:nvPr/>
        </p:nvSpPr>
        <p:spPr bwMode="auto">
          <a:xfrm>
            <a:off x="188595" y="1345565"/>
            <a:ext cx="3190875" cy="43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175" b="1" spc="103" dirty="0" smtClean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平时工作</a:t>
            </a:r>
            <a:endParaRPr lang="zh-CN" altLang="en-US" sz="3175" b="1" spc="103" dirty="0" smtClean="0">
              <a:solidFill>
                <a:srgbClr val="0565A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grpSp>
        <p:nvGrpSpPr>
          <p:cNvPr id="115" name="组合 114" hidden="1"/>
          <p:cNvGrpSpPr/>
          <p:nvPr/>
        </p:nvGrpSpPr>
        <p:grpSpPr>
          <a:xfrm>
            <a:off x="1937151" y="2216891"/>
            <a:ext cx="1663366" cy="709752"/>
            <a:chOff x="2440944" y="2057762"/>
            <a:chExt cx="2095957" cy="894338"/>
          </a:xfrm>
        </p:grpSpPr>
        <p:sp>
          <p:nvSpPr>
            <p:cNvPr id="113" name="TextBox 112"/>
            <p:cNvSpPr txBox="1"/>
            <p:nvPr/>
          </p:nvSpPr>
          <p:spPr>
            <a:xfrm>
              <a:off x="2440944" y="2705834"/>
              <a:ext cx="2095957" cy="246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3450"/>
              <a:r>
                <a:rPr lang="en-US" altLang="zh-CN" sz="127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4+1</a:t>
              </a:r>
              <a:r>
                <a:rPr lang="zh-CN" altLang="en-US" sz="127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视图</a:t>
              </a:r>
              <a:endParaRPr lang="en-US" sz="127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444806" y="2057762"/>
              <a:ext cx="2088232" cy="6155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3450"/>
              <a:r>
                <a:rPr lang="en-US" altLang="zh-CN" sz="3175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UML</a:t>
              </a:r>
              <a:endParaRPr lang="en-US" sz="31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1131741" y="2114582"/>
            <a:ext cx="565330" cy="895317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rgbClr val="0565A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72567" tIns="36284" rIns="72567" bIns="36284" numCol="1" anchor="t" anchorCtr="0" compatLnSpc="1"/>
          <a:lstStyle/>
          <a:p>
            <a:pPr defTabSz="933450"/>
            <a:endParaRPr lang="en-US" sz="1825">
              <a:solidFill>
                <a:srgbClr val="FFFFFF"/>
              </a:solidFill>
            </a:endParaRPr>
          </a:p>
        </p:txBody>
      </p:sp>
      <p:pic>
        <p:nvPicPr>
          <p:cNvPr id="118" name="Picture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3360162">
            <a:off x="-424252" y="1991360"/>
            <a:ext cx="1734087" cy="22414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43580" y="83820"/>
            <a:ext cx="4213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内部评审记录：</a:t>
            </a:r>
            <a:endParaRPr lang="zh-CN" altLang="en-US"/>
          </a:p>
        </p:txBody>
      </p:sp>
      <p:pic>
        <p:nvPicPr>
          <p:cNvPr id="5" name="图片 4" descr="7NQ5NE1WO6CUVO(1NW`]{7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75" y="375920"/>
            <a:ext cx="3943350" cy="4701540"/>
          </a:xfrm>
          <a:prstGeom prst="rect">
            <a:avLst/>
          </a:prstGeom>
        </p:spPr>
      </p:pic>
      <p:pic>
        <p:nvPicPr>
          <p:cNvPr id="6" name="图片 5" descr="UIJ8UZ)MZ}OUT_M%@U7JU}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460" y="-147320"/>
            <a:ext cx="6043295" cy="52889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7995" y="426720"/>
            <a:ext cx="1943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6</a:t>
            </a:r>
            <a:r>
              <a:rPr lang="zh-CN" altLang="en-US"/>
              <a:t>：评审记录</a:t>
            </a:r>
            <a:endParaRPr lang="zh-CN" altLang="en-US"/>
          </a:p>
        </p:txBody>
      </p:sp>
    </p:spTree>
  </p:cSld>
  <p:clrMapOvr>
    <a:masterClrMapping/>
  </p:clrMapOvr>
  <p:transition spd="slow" advTm="383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9" grpId="0"/>
      <p:bldP spid="12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" y="1891"/>
            <a:ext cx="9144000" cy="5139718"/>
          </a:xfrm>
          <a:prstGeom prst="rect">
            <a:avLst/>
          </a:prstGeom>
        </p:spPr>
      </p:pic>
      <p:sp>
        <p:nvSpPr>
          <p:cNvPr id="58" name="Rectangle 2"/>
          <p:cNvSpPr/>
          <p:nvPr/>
        </p:nvSpPr>
        <p:spPr bwMode="auto">
          <a:xfrm>
            <a:off x="1" y="1885998"/>
            <a:ext cx="3771955" cy="1371505"/>
          </a:xfrm>
          <a:prstGeom prst="rect">
            <a:avLst/>
          </a:prstGeom>
          <a:solidFill>
            <a:srgbClr val="0565A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567" tIns="36284" rIns="72567" bIns="36284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44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ヒラギノ角ゴ ProN W3" charset="0"/>
              <a:sym typeface="Gill Sans" charset="0"/>
            </a:endParaRPr>
          </a:p>
        </p:txBody>
      </p:sp>
      <p:sp>
        <p:nvSpPr>
          <p:cNvPr id="59" name="Rectangle 1"/>
          <p:cNvSpPr/>
          <p:nvPr/>
        </p:nvSpPr>
        <p:spPr bwMode="auto">
          <a:xfrm>
            <a:off x="188595" y="1345565"/>
            <a:ext cx="3190875" cy="43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175" b="1" spc="103" dirty="0" smtClean="0">
                <a:solidFill>
                  <a:srgbClr val="0565A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平时工作</a:t>
            </a:r>
            <a:endParaRPr lang="zh-CN" altLang="en-US" sz="3175" b="1" spc="103" dirty="0" smtClean="0">
              <a:solidFill>
                <a:srgbClr val="0565A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grpSp>
        <p:nvGrpSpPr>
          <p:cNvPr id="115" name="组合 114" hidden="1"/>
          <p:cNvGrpSpPr/>
          <p:nvPr/>
        </p:nvGrpSpPr>
        <p:grpSpPr>
          <a:xfrm>
            <a:off x="1937151" y="2216891"/>
            <a:ext cx="1663366" cy="709752"/>
            <a:chOff x="2440944" y="2057762"/>
            <a:chExt cx="2095957" cy="894338"/>
          </a:xfrm>
        </p:grpSpPr>
        <p:sp>
          <p:nvSpPr>
            <p:cNvPr id="113" name="TextBox 112"/>
            <p:cNvSpPr txBox="1"/>
            <p:nvPr/>
          </p:nvSpPr>
          <p:spPr>
            <a:xfrm>
              <a:off x="2440944" y="2705834"/>
              <a:ext cx="2095957" cy="246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3450"/>
              <a:r>
                <a:rPr lang="en-US" altLang="zh-CN" sz="127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4+1</a:t>
              </a:r>
              <a:r>
                <a:rPr lang="zh-CN" altLang="en-US" sz="127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视图</a:t>
              </a:r>
              <a:endParaRPr lang="en-US" sz="127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444806" y="2057762"/>
              <a:ext cx="2088232" cy="6155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3450"/>
              <a:r>
                <a:rPr lang="en-US" altLang="zh-CN" sz="3175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UML</a:t>
              </a:r>
              <a:endParaRPr lang="en-US" sz="31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1131741" y="2114582"/>
            <a:ext cx="565330" cy="895317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rgbClr val="0565A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72567" tIns="36284" rIns="72567" bIns="36284" numCol="1" anchor="t" anchorCtr="0" compatLnSpc="1"/>
          <a:lstStyle/>
          <a:p>
            <a:pPr defTabSz="933450"/>
            <a:endParaRPr lang="en-US" sz="1825">
              <a:solidFill>
                <a:srgbClr val="FFFFFF"/>
              </a:solidFill>
            </a:endParaRPr>
          </a:p>
        </p:txBody>
      </p:sp>
      <p:pic>
        <p:nvPicPr>
          <p:cNvPr id="118" name="Picture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3360162">
            <a:off x="-424252" y="1991360"/>
            <a:ext cx="1734087" cy="22414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43580" y="83820"/>
            <a:ext cx="4213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7</a:t>
            </a:r>
            <a:r>
              <a:rPr lang="zh-CN" altLang="en-US"/>
              <a:t>：配置管理工具：</a:t>
            </a:r>
            <a:endParaRPr lang="zh-CN" altLang="en-US"/>
          </a:p>
        </p:txBody>
      </p:sp>
      <p:pic>
        <p:nvPicPr>
          <p:cNvPr id="5" name="图片 4" descr="7FX5$4W1TXG[WA~Q$}3_P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895" y="452120"/>
            <a:ext cx="1965960" cy="4344035"/>
          </a:xfrm>
          <a:prstGeom prst="rect">
            <a:avLst/>
          </a:prstGeom>
        </p:spPr>
      </p:pic>
    </p:spTree>
  </p:cSld>
  <p:clrMapOvr>
    <a:masterClrMapping/>
  </p:clrMapOvr>
  <p:transition spd="slow" advTm="383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9" grpId="0"/>
      <p:bldP spid="12" grpId="0" bldLvl="0" animBg="1"/>
    </p:bldLst>
  </p:timing>
</p:sld>
</file>

<file path=ppt/theme/theme1.xml><?xml version="1.0" encoding="utf-8"?>
<a:theme xmlns:a="http://schemas.openxmlformats.org/drawingml/2006/main" name="第一PPT，www.1ppt.com​">
  <a:themeElements>
    <a:clrScheme name="自定义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70C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2204</Words>
  <Application>WPS 演示</Application>
  <PresentationFormat>全屏显示(16:9)</PresentationFormat>
  <Paragraphs>401</Paragraphs>
  <Slides>78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94" baseType="lpstr">
      <vt:lpstr>Arial</vt:lpstr>
      <vt:lpstr>宋体</vt:lpstr>
      <vt:lpstr>Wingdings</vt:lpstr>
      <vt:lpstr>微软雅黑</vt:lpstr>
      <vt:lpstr>Bebas Neue</vt:lpstr>
      <vt:lpstr>Lato Light</vt:lpstr>
      <vt:lpstr>ヒラギノ角ゴ ProN W3</vt:lpstr>
      <vt:lpstr>Gill Sans</vt:lpstr>
      <vt:lpstr>Calibri</vt:lpstr>
      <vt:lpstr>Arial Unicode MS</vt:lpstr>
      <vt:lpstr>Times New Roman</vt:lpstr>
      <vt:lpstr>Raleway</vt:lpstr>
      <vt:lpstr>HanWangShinSuMedium</vt:lpstr>
      <vt:lpstr>Gill Sans MT</vt:lpstr>
      <vt:lpstr>Segoe Print</vt:lpstr>
      <vt:lpstr>第一PPT，www.1ppt.com​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蓝色扁平化商务模板</dc:title>
  <dc:creator>第一PPT模板网：www.1ppt.com</dc:creator>
  <cp:keywords>第一PPT模板网：www.1ppt.com</cp:keywords>
  <cp:lastModifiedBy>清风浮云 永远の信仰</cp:lastModifiedBy>
  <cp:revision>126</cp:revision>
  <dcterms:created xsi:type="dcterms:W3CDTF">2015-12-21T12:25:00Z</dcterms:created>
  <dcterms:modified xsi:type="dcterms:W3CDTF">2018-01-17T21:00:50Z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